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566" r:id="rId3"/>
    <p:sldId id="531" r:id="rId4"/>
    <p:sldId id="547" r:id="rId5"/>
    <p:sldId id="574" r:id="rId6"/>
    <p:sldId id="548" r:id="rId7"/>
    <p:sldId id="546" r:id="rId8"/>
    <p:sldId id="549" r:id="rId9"/>
    <p:sldId id="550" r:id="rId10"/>
    <p:sldId id="575" r:id="rId11"/>
    <p:sldId id="582" r:id="rId12"/>
    <p:sldId id="569" r:id="rId13"/>
    <p:sldId id="570" r:id="rId14"/>
    <p:sldId id="555" r:id="rId15"/>
    <p:sldId id="572" r:id="rId16"/>
    <p:sldId id="559" r:id="rId17"/>
    <p:sldId id="560" r:id="rId18"/>
    <p:sldId id="561" r:id="rId19"/>
    <p:sldId id="576" r:id="rId20"/>
    <p:sldId id="577" r:id="rId21"/>
    <p:sldId id="578" r:id="rId22"/>
    <p:sldId id="579" r:id="rId23"/>
    <p:sldId id="580" r:id="rId24"/>
    <p:sldId id="564" r:id="rId25"/>
    <p:sldId id="573" r:id="rId26"/>
    <p:sldId id="565" r:id="rId27"/>
    <p:sldId id="535" r:id="rId28"/>
    <p:sldId id="501" r:id="rId29"/>
    <p:sldId id="453" r:id="rId30"/>
    <p:sldId id="452" r:id="rId31"/>
    <p:sldId id="451" r:id="rId32"/>
    <p:sldId id="399" r:id="rId33"/>
    <p:sldId id="524" r:id="rId34"/>
    <p:sldId id="473" r:id="rId35"/>
    <p:sldId id="475" r:id="rId36"/>
    <p:sldId id="476" r:id="rId37"/>
    <p:sldId id="417" r:id="rId38"/>
    <p:sldId id="526" r:id="rId3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3F52B"/>
    <a:srgbClr val="A04646"/>
    <a:srgbClr val="74B71B"/>
    <a:srgbClr val="FF3300"/>
    <a:srgbClr val="000000"/>
    <a:srgbClr val="0860A8"/>
    <a:srgbClr val="25E70B"/>
    <a:srgbClr val="FF7575"/>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72757" autoAdjust="0"/>
  </p:normalViewPr>
  <p:slideViewPr>
    <p:cSldViewPr>
      <p:cViewPr>
        <p:scale>
          <a:sx n="50" d="100"/>
          <a:sy n="50" d="100"/>
        </p:scale>
        <p:origin x="-1626" y="-234"/>
      </p:cViewPr>
      <p:guideLst>
        <p:guide orient="horz" pos="2160"/>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6661" tIns="48331" rIns="96661" bIns="48331" rtlCol="0"/>
          <a:lstStyle>
            <a:lvl1pPr algn="r">
              <a:defRPr sz="1300"/>
            </a:lvl1pPr>
          </a:lstStyle>
          <a:p>
            <a:fld id="{03F51A7E-C9B6-403D-94E5-9F93F39D0C9D}" type="datetimeFigureOut">
              <a:rPr lang="en-US" smtClean="0"/>
              <a:pPr/>
              <a:t>8/6/2012</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6661" tIns="48331" rIns="96661" bIns="48331" rtlCol="0" anchor="b"/>
          <a:lstStyle>
            <a:lvl1pPr algn="r">
              <a:defRPr sz="1300"/>
            </a:lvl1pPr>
          </a:lstStyle>
          <a:p>
            <a:fld id="{6FFFD011-EAFC-46FF-BD79-9293FAB85F5F}" type="slidenum">
              <a:rPr lang="en-US" smtClean="0"/>
              <a:pPr/>
              <a:t>‹#›</a:t>
            </a:fld>
            <a:endParaRPr lang="en-US"/>
          </a:p>
        </p:txBody>
      </p:sp>
    </p:spTree>
    <p:extLst>
      <p:ext uri="{BB962C8B-B14F-4D97-AF65-F5344CB8AC3E}">
        <p14:creationId xmlns:p14="http://schemas.microsoft.com/office/powerpoint/2010/main" val="243916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part of the course, I will discuss</a:t>
            </a:r>
            <a:r>
              <a:rPr lang="en-US" baseline="0" dirty="0" smtClean="0"/>
              <a:t> various approaches for generating VPLs where they are most needed for a given camera view.</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10</a:t>
            </a:fld>
            <a:endParaRPr lang="en-US"/>
          </a:p>
        </p:txBody>
      </p:sp>
    </p:spTree>
    <p:extLst>
      <p:ext uri="{BB962C8B-B14F-4D97-AF65-F5344CB8AC3E}">
        <p14:creationId xmlns:p14="http://schemas.microsoft.com/office/powerpoint/2010/main" val="307628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latin typeface="+mn-lt"/>
              </a:rPr>
              <a:t>Our goal is to generate a number of </a:t>
            </a:r>
            <a:r>
              <a:rPr lang="en-US" baseline="0" dirty="0" smtClean="0">
                <a:solidFill>
                  <a:schemeClr val="bg1"/>
                </a:solidFill>
                <a:latin typeface="+mn-lt"/>
              </a:rPr>
              <a:t>VPLs, all having the same “average” total contribution to the image </a:t>
            </a:r>
            <a:r>
              <a:rPr lang="en-US" b="1" dirty="0" err="1" smtClean="0">
                <a:solidFill>
                  <a:schemeClr val="bg1"/>
                </a:solidFill>
                <a:latin typeface="+mn-lt"/>
              </a:rPr>
              <a:t>Phi</a:t>
            </a:r>
            <a:r>
              <a:rPr lang="en-US" b="1" i="1" baseline="-25000" dirty="0" err="1" smtClean="0">
                <a:solidFill>
                  <a:schemeClr val="bg1"/>
                </a:solidFill>
                <a:latin typeface="+mn-lt"/>
                <a:cs typeface="Times New Roman" pitchFamily="18" charset="0"/>
              </a:rPr>
              <a:t>v</a:t>
            </a:r>
            <a:r>
              <a:rPr lang="en-US" b="1" i="1" baseline="-25000" dirty="0" smtClean="0">
                <a:solidFill>
                  <a:schemeClr val="bg1"/>
                </a:solidFill>
                <a:latin typeface="+mn-lt"/>
                <a:cs typeface="Times New Roman" pitchFamily="18" charset="0"/>
              </a:rPr>
              <a:t> </a:t>
            </a:r>
            <a:r>
              <a:rPr lang="en-US" b="0" dirty="0" smtClean="0">
                <a:solidFill>
                  <a:schemeClr val="bg1"/>
                </a:solidFill>
                <a:latin typeface="+mn-lt"/>
                <a:cs typeface="Times New Roman" pitchFamily="18" charset="0"/>
              </a:rPr>
              <a:t>.</a:t>
            </a:r>
          </a:p>
          <a:p>
            <a:r>
              <a:rPr lang="en-US" b="0" dirty="0" smtClean="0">
                <a:solidFill>
                  <a:schemeClr val="bg1"/>
                </a:solidFill>
                <a:latin typeface="+mn-lt"/>
                <a:cs typeface="Times New Roman" pitchFamily="18" charset="0"/>
              </a:rPr>
              <a:t>The algorithm generates one VPL at a time. For each candidate VPL proposed by the</a:t>
            </a:r>
            <a:r>
              <a:rPr lang="en-US" b="0" baseline="0" dirty="0" smtClean="0">
                <a:solidFill>
                  <a:schemeClr val="bg1"/>
                </a:solidFill>
                <a:latin typeface="+mn-lt"/>
                <a:cs typeface="Times New Roman" pitchFamily="18" charset="0"/>
              </a:rPr>
              <a:t> original VPL tracing algorithm, the total image contribution of the VPL, </a:t>
            </a:r>
            <a:r>
              <a:rPr lang="en-US" b="1" baseline="0" dirty="0" err="1" smtClean="0">
                <a:solidFill>
                  <a:schemeClr val="bg1"/>
                </a:solidFill>
                <a:latin typeface="+mn-lt"/>
                <a:cs typeface="Times New Roman" pitchFamily="18" charset="0"/>
              </a:rPr>
              <a:t>Phi</a:t>
            </a:r>
            <a:r>
              <a:rPr lang="en-US" b="1" i="1" baseline="-25000" dirty="0" err="1" smtClean="0">
                <a:solidFill>
                  <a:schemeClr val="bg1"/>
                </a:solidFill>
                <a:latin typeface="+mn-lt"/>
                <a:cs typeface="Times New Roman" pitchFamily="18" charset="0"/>
              </a:rPr>
              <a:t>i</a:t>
            </a:r>
            <a:r>
              <a:rPr lang="en-US" b="1" i="1" baseline="-25000" dirty="0" smtClean="0">
                <a:solidFill>
                  <a:schemeClr val="bg1"/>
                </a:solidFill>
                <a:latin typeface="+mn-lt"/>
                <a:cs typeface="Times New Roman" pitchFamily="18" charset="0"/>
              </a:rPr>
              <a:t>  </a:t>
            </a:r>
            <a:r>
              <a:rPr lang="en-US" b="0" baseline="0" dirty="0" smtClean="0">
                <a:solidFill>
                  <a:schemeClr val="bg1"/>
                </a:solidFill>
                <a:latin typeface="+mn-lt"/>
                <a:cs typeface="Times New Roman" pitchFamily="18" charset="0"/>
              </a:rPr>
              <a:t>is estimated. Then the VPL is accepted with a probability given by the ratio of the actual VPL contribution to the target “average” contribution. If accepted, the VPL energy is boosted by dividing by the acceptance probability (Russian roulette in action).</a:t>
            </a:r>
            <a:endParaRPr lang="en-US" b="0" dirty="0">
              <a:solidFill>
                <a:schemeClr val="bg1"/>
              </a:solidFill>
              <a:latin typeface="+mn-lt"/>
            </a:endParaRPr>
          </a:p>
        </p:txBody>
      </p:sp>
      <p:sp>
        <p:nvSpPr>
          <p:cNvPr id="4" name="Slide Number Placeholder 3"/>
          <p:cNvSpPr>
            <a:spLocks noGrp="1"/>
          </p:cNvSpPr>
          <p:nvPr>
            <p:ph type="sldNum" sz="quarter" idx="10"/>
          </p:nvPr>
        </p:nvSpPr>
        <p:spPr/>
        <p:txBody>
          <a:bodyPr/>
          <a:lstStyle/>
          <a:p>
            <a:fld id="{6FFFD011-EAFC-46FF-BD79-9293FAB85F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estimate the target</a:t>
            </a:r>
            <a:r>
              <a:rPr lang="en-US" baseline="0" dirty="0" smtClean="0"/>
              <a:t> “average” VPL contribution?  A simple way to do it is to run a number of pilot VPLs and render a low-resolution image.  Another possibility is to use information form the previous frame, if rendering an animation.</a:t>
            </a:r>
          </a:p>
          <a:p>
            <a:r>
              <a:rPr lang="en-US" baseline="0" dirty="0" smtClean="0"/>
              <a:t>To estimate the image contribution of a candidate VPL, we simply render a “low-res” image by picking only a couple of pixels.</a:t>
            </a:r>
          </a:p>
          <a:p>
            <a:r>
              <a:rPr lang="en-US" baseline="0" dirty="0" smtClean="0"/>
              <a:t>There’s no need to be very accurate: It’s no use to spend much time on estimating the VPL contributions because the algorithm will produce correct results no matter how accurately the VPL contribution is estimated.</a:t>
            </a:r>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FFD011-EAFC-46FF-BD79-9293FAB85F5F}" type="slidenum">
              <a:rPr lang="en-US" smtClean="0"/>
              <a:pPr/>
              <a:t>13</a:t>
            </a:fld>
            <a:endParaRPr lang="en-US"/>
          </a:p>
        </p:txBody>
      </p:sp>
    </p:spTree>
    <p:extLst>
      <p:ext uri="{BB962C8B-B14F-4D97-AF65-F5344CB8AC3E}">
        <p14:creationId xmlns:p14="http://schemas.microsoft.com/office/powerpoint/2010/main" val="249263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VPL rejection sampling is cheap and simple</a:t>
            </a:r>
            <a:r>
              <a:rPr lang="en-US" baseline="0" dirty="0" smtClean="0"/>
              <a:t> and can help a lot. There’s really no reason for not using it, especially in mostly diffuse scenes, unless one wants to apply a more advanced VPL distribution techniques.</a:t>
            </a:r>
          </a:p>
          <a:p>
            <a:endParaRPr lang="en-US" baseline="0" dirty="0" smtClean="0"/>
          </a:p>
          <a:p>
            <a:r>
              <a:rPr lang="en-US" baseline="0" dirty="0" smtClean="0"/>
              <a:t>The problem is that it makes the “one-pixel image” assumption – it will not help us to resolve the local inter-reflection problem.</a:t>
            </a:r>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Another</a:t>
            </a:r>
            <a:r>
              <a:rPr lang="en-US" baseline="0" noProof="0" dirty="0" smtClean="0"/>
              <a:t> approach, presented by Ben Segovia et </a:t>
            </a:r>
            <a:r>
              <a:rPr lang="en-US" baseline="0" noProof="0" dirty="0" err="1" smtClean="0"/>
              <a:t>Eurographics</a:t>
            </a:r>
            <a:r>
              <a:rPr lang="en-US" baseline="0" noProof="0" dirty="0" smtClean="0"/>
              <a:t> 2007, relies on Metropolis-Hastings sampling to distribute the VPLs.</a:t>
            </a:r>
            <a:endParaRPr lang="en-US" noProof="0"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16</a:t>
            </a:fld>
            <a:endParaRPr lang="en-US"/>
          </a:p>
        </p:txBody>
      </p:sp>
    </p:spTree>
    <p:extLst>
      <p:ext uri="{BB962C8B-B14F-4D97-AF65-F5344CB8AC3E}">
        <p14:creationId xmlns:p14="http://schemas.microsoft.com/office/powerpoint/2010/main" val="313136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Given a light path that connects a light source to the camera, the 2nd vertex from the camera can be interpreted as a VPL</a:t>
            </a:r>
            <a:r>
              <a:rPr lang="en-US" baseline="0" noProof="0" dirty="0" smtClean="0"/>
              <a:t> (and stored and used for illuminating the scene when all other VPLs have been distributed).</a:t>
            </a:r>
          </a:p>
          <a:p>
            <a:r>
              <a:rPr lang="en-US" baseline="0" noProof="0" dirty="0" smtClean="0"/>
              <a:t>Because the path connects the light to the camera, a VPL generated this way is very likely to have an important image contribution.</a:t>
            </a:r>
            <a:endParaRPr lang="en-US" noProof="0"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17</a:t>
            </a:fld>
            <a:endParaRPr lang="en-US"/>
          </a:p>
        </p:txBody>
      </p:sp>
    </p:spTree>
    <p:extLst>
      <p:ext uri="{BB962C8B-B14F-4D97-AF65-F5344CB8AC3E}">
        <p14:creationId xmlns:p14="http://schemas.microsoft.com/office/powerpoint/2010/main" val="358214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now use the Metropolis-Hastings algorithm, as in </a:t>
            </a:r>
            <a:r>
              <a:rPr lang="en-US" baseline="0" dirty="0" err="1" smtClean="0"/>
              <a:t>Veach’s</a:t>
            </a:r>
            <a:r>
              <a:rPr lang="en-US" baseline="0" dirty="0" smtClean="0"/>
              <a:t> Metropolis Light Transport, to explore the space of all possible light paths by proposing local path mutations, as shown on the slide. Again, the 2</a:t>
            </a:r>
            <a:r>
              <a:rPr lang="en-US" baseline="30000" dirty="0" smtClean="0"/>
              <a:t>nd</a:t>
            </a:r>
            <a:r>
              <a:rPr lang="en-US" baseline="0" dirty="0" smtClean="0"/>
              <a:t> vertex from the camera of the mutated path yields a VPL.</a:t>
            </a:r>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18</a:t>
            </a:fld>
            <a:endParaRPr lang="en-US"/>
          </a:p>
        </p:txBody>
      </p:sp>
    </p:spTree>
    <p:extLst>
      <p:ext uri="{BB962C8B-B14F-4D97-AF65-F5344CB8AC3E}">
        <p14:creationId xmlns:p14="http://schemas.microsoft.com/office/powerpoint/2010/main" val="18667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way, we</a:t>
            </a:r>
            <a:r>
              <a:rPr lang="en-US" baseline="0" dirty="0" smtClean="0"/>
              <a:t> can keep on mutating the path and generating new VPLs.</a:t>
            </a:r>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19</a:t>
            </a:fld>
            <a:endParaRPr lang="en-US"/>
          </a:p>
        </p:txBody>
      </p:sp>
    </p:spTree>
    <p:extLst>
      <p:ext uri="{BB962C8B-B14F-4D97-AF65-F5344CB8AC3E}">
        <p14:creationId xmlns:p14="http://schemas.microsoft.com/office/powerpoint/2010/main" val="6313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aseline="0" dirty="0" smtClean="0"/>
              <a:t>Let me start by reviewing the classic many-lights rendering algorithm, Instant </a:t>
            </a:r>
            <a:r>
              <a:rPr lang="en-US" baseline="0" dirty="0" err="1" smtClean="0"/>
              <a:t>Radiosity</a:t>
            </a:r>
            <a:r>
              <a:rPr lang="en-US" baseline="0" dirty="0" smtClean="0"/>
              <a:t>.</a:t>
            </a:r>
            <a:endParaRPr lang="en-US" dirty="0" smtClean="0"/>
          </a:p>
          <a:p>
            <a:r>
              <a:rPr lang="en-US" baseline="0" dirty="0" smtClean="0"/>
              <a:t>In the first step, the VPLs are distributed on scene surfaces by tracing particles from light sources. </a:t>
            </a:r>
          </a:p>
          <a:p>
            <a:r>
              <a:rPr lang="en-US" baseline="0" dirty="0" smtClean="0"/>
              <a:t>In the second step, the image is rendered by summing contributions from all the VPLs.</a:t>
            </a:r>
          </a:p>
          <a:p>
            <a:r>
              <a:rPr lang="en-US" baseline="0" dirty="0" smtClean="0"/>
              <a:t>In this part of the course, I will focus on various approaches to distributing the VPLs.</a:t>
            </a:r>
          </a:p>
        </p:txBody>
      </p:sp>
      <p:sp>
        <p:nvSpPr>
          <p:cNvPr id="4" name="Slide Number Placeholder 3"/>
          <p:cNvSpPr>
            <a:spLocks noGrp="1"/>
          </p:cNvSpPr>
          <p:nvPr>
            <p:ph type="sldNum" sz="quarter" idx="10"/>
          </p:nvPr>
        </p:nvSpPr>
        <p:spPr/>
        <p:txBody>
          <a:bodyPr/>
          <a:lstStyle/>
          <a:p>
            <a:fld id="{6FFFD011-EAFC-46FF-BD79-9293FAB85F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VPLs generated this way end up having important image contribution. In fact, it can be proven that they all contribute the exact same total power</a:t>
            </a:r>
            <a:r>
              <a:rPr lang="en-US" baseline="0" dirty="0" smtClean="0"/>
              <a:t> to the image</a:t>
            </a:r>
            <a:r>
              <a:rPr lang="en-US" dirty="0" smtClean="0"/>
              <a:t>.</a:t>
            </a:r>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20</a:t>
            </a:fld>
            <a:endParaRPr lang="en-US"/>
          </a:p>
        </p:txBody>
      </p:sp>
    </p:spTree>
    <p:extLst>
      <p:ext uri="{BB962C8B-B14F-4D97-AF65-F5344CB8AC3E}">
        <p14:creationId xmlns:p14="http://schemas.microsoft.com/office/powerpoint/2010/main" val="2513012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FFD011-EAFC-46FF-BD79-9293FAB85F5F}" type="slidenum">
              <a:rPr lang="en-US" smtClean="0"/>
              <a:pPr/>
              <a:t>21</a:t>
            </a:fld>
            <a:endParaRPr lang="en-US"/>
          </a:p>
        </p:txBody>
      </p:sp>
    </p:spTree>
    <p:extLst>
      <p:ext uri="{BB962C8B-B14F-4D97-AF65-F5344CB8AC3E}">
        <p14:creationId xmlns:p14="http://schemas.microsoft.com/office/powerpoint/2010/main" val="1162740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a:t>
            </a:r>
            <a:r>
              <a:rPr lang="en-US" baseline="0" dirty="0" smtClean="0"/>
              <a:t> very different, both the </a:t>
            </a:r>
            <a:r>
              <a:rPr lang="en-US" baseline="0" dirty="0" err="1" smtClean="0"/>
              <a:t>Georgiev</a:t>
            </a:r>
            <a:r>
              <a:rPr lang="en-US" baseline="0" dirty="0" smtClean="0"/>
              <a:t> et al.’s VPL rejection algorithm and Metropolis Instant </a:t>
            </a:r>
            <a:r>
              <a:rPr lang="en-US" baseline="0" dirty="0" err="1" smtClean="0"/>
              <a:t>Radiosity</a:t>
            </a:r>
            <a:r>
              <a:rPr lang="en-US" baseline="0" dirty="0" smtClean="0"/>
              <a:t> will generate a set of VPLs where each VPL has roughly the same contribution to the image. From this, we can expect that the VPL set generated by both algorithms will be of similar quality.</a:t>
            </a:r>
          </a:p>
          <a:p>
            <a:endParaRPr lang="en-US" baseline="0" dirty="0" smtClean="0"/>
          </a:p>
          <a:p>
            <a:r>
              <a:rPr lang="en-US" baseline="0" dirty="0" smtClean="0"/>
              <a:t>Performance of VPL generation in reasonably complex scenes is likely to be similar for both algorithm. However, for very complex scenes, where light must bounce many times to reach the camera, the rejection algorithm will perform poorly because it will have to reject many VPLs.</a:t>
            </a:r>
          </a:p>
          <a:p>
            <a:endParaRPr lang="en-US" baseline="0" dirty="0" smtClean="0"/>
          </a:p>
          <a:p>
            <a:r>
              <a:rPr lang="en-US" baseline="0" dirty="0" smtClean="0"/>
              <a:t>On the other hand, the implementation of the rejection algorithm is trivial but MIR requires substantial implementation effort.</a:t>
            </a:r>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22</a:t>
            </a:fld>
            <a:endParaRPr lang="en-US"/>
          </a:p>
        </p:txBody>
      </p:sp>
    </p:spTree>
    <p:extLst>
      <p:ext uri="{BB962C8B-B14F-4D97-AF65-F5344CB8AC3E}">
        <p14:creationId xmlns:p14="http://schemas.microsoft.com/office/powerpoint/2010/main" val="482986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None of the two previously discussed approaches help with the problem of local light inter-reflection.</a:t>
            </a:r>
          </a:p>
          <a:p>
            <a:endParaRPr lang="en-US" noProof="0" dirty="0" smtClean="0"/>
          </a:p>
          <a:p>
            <a:r>
              <a:rPr lang="en-US" noProof="0" dirty="0" smtClean="0"/>
              <a:t>To deal with this problem, it is more reasonable to </a:t>
            </a:r>
            <a:r>
              <a:rPr lang="en-US" baseline="0" noProof="0" dirty="0" smtClean="0"/>
              <a:t>distribute the VPLs by tracing paths from the camera instead of from the light sources. This approach is bound to produce VPLs in locations important for the image to be rendered, but there are some important technical issues that need to be taken care of: </a:t>
            </a:r>
          </a:p>
          <a:p>
            <a:pPr marL="171450" indent="-171450">
              <a:buFont typeface="Arial" pitchFamily="34" charset="0"/>
              <a:buChar char="•"/>
            </a:pPr>
            <a:r>
              <a:rPr lang="en-US" baseline="0" noProof="0" dirty="0" smtClean="0"/>
              <a:t>First, we need to explicitly connect these VPLs to the light sources so that they can form complete light transport paths.  </a:t>
            </a:r>
          </a:p>
          <a:p>
            <a:pPr marL="171450" indent="-171450">
              <a:buFont typeface="Arial" pitchFamily="34" charset="0"/>
              <a:buChar char="•"/>
            </a:pPr>
            <a:r>
              <a:rPr lang="en-US" baseline="0" noProof="0" dirty="0" smtClean="0"/>
              <a:t>Second, computing the VPL intensity involves the evaluation of the probability density of generating the particular VPL position. The probability calculation is significantly more complex (and costly) when the VPLs are generated from the camera.</a:t>
            </a:r>
          </a:p>
          <a:p>
            <a:pPr marL="0" indent="0">
              <a:buFont typeface="Arial" pitchFamily="34" charset="0"/>
              <a:buNone/>
            </a:pPr>
            <a:endParaRPr lang="en-US" noProof="0"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idea has</a:t>
            </a:r>
            <a:r>
              <a:rPr lang="en-US" baseline="0" dirty="0" smtClean="0"/>
              <a:t> appeared in the two papers on the slide. In the following, </a:t>
            </a:r>
            <a:r>
              <a:rPr lang="en-US" dirty="0" smtClean="0"/>
              <a:t>I will discuss the method proposed by </a:t>
            </a:r>
            <a:r>
              <a:rPr lang="en-US" dirty="0" err="1" smtClean="0"/>
              <a:t>Davidovi</a:t>
            </a:r>
            <a:r>
              <a:rPr lang="cs-CZ" dirty="0" smtClean="0"/>
              <a:t>č</a:t>
            </a:r>
            <a:r>
              <a:rPr lang="en-US" dirty="0" smtClean="0"/>
              <a:t>, myself,</a:t>
            </a:r>
            <a:r>
              <a:rPr lang="en-US" baseline="0" dirty="0" smtClean="0"/>
              <a:t> Milo</a:t>
            </a:r>
            <a:r>
              <a:rPr lang="cs-CZ" baseline="0" dirty="0" smtClean="0"/>
              <a:t>š </a:t>
            </a:r>
            <a:r>
              <a:rPr lang="cs-CZ" baseline="0" dirty="0" err="1" smtClean="0"/>
              <a:t>Hašan</a:t>
            </a:r>
            <a:r>
              <a:rPr lang="cs-CZ" baseline="0" dirty="0" smtClean="0"/>
              <a:t> and Kavita </a:t>
            </a:r>
            <a:r>
              <a:rPr lang="cs-CZ" baseline="0" dirty="0" err="1" smtClean="0"/>
              <a:t>Bala</a:t>
            </a:r>
            <a:r>
              <a:rPr lang="cs-CZ" baseline="0" dirty="0" smtClean="0"/>
              <a:t> in </a:t>
            </a:r>
            <a:r>
              <a:rPr lang="cs-CZ" baseline="0" dirty="0" err="1" smtClean="0"/>
              <a:t>our</a:t>
            </a:r>
            <a:r>
              <a:rPr lang="cs-CZ" baseline="0" dirty="0" smtClean="0"/>
              <a:t> SIGGRAPH </a:t>
            </a:r>
            <a:r>
              <a:rPr lang="cs-CZ" baseline="0" dirty="0" err="1" smtClean="0"/>
              <a:t>Asia</a:t>
            </a:r>
            <a:r>
              <a:rPr lang="cs-CZ" baseline="0" dirty="0" smtClean="0"/>
              <a:t> 2010 </a:t>
            </a:r>
            <a:r>
              <a:rPr lang="cs-CZ" baseline="0" dirty="0" err="1" smtClean="0"/>
              <a:t>paper</a:t>
            </a:r>
            <a:r>
              <a:rPr lang="cs-CZ" baseline="0" dirty="0" smtClean="0"/>
              <a:t>.</a:t>
            </a:r>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66612">
              <a:defRPr/>
            </a:pPr>
            <a:r>
              <a:rPr lang="en-US" noProof="0" dirty="0" smtClean="0"/>
              <a:t>We use the idea</a:t>
            </a:r>
            <a:r>
              <a:rPr lang="en-US" baseline="0" noProof="0" dirty="0" smtClean="0"/>
              <a:t> of </a:t>
            </a:r>
            <a:r>
              <a:rPr lang="en-US" noProof="0" dirty="0" smtClean="0"/>
              <a:t>separating the light transport into the clamped</a:t>
            </a:r>
            <a:r>
              <a:rPr lang="en-US" baseline="0" noProof="0" dirty="0" smtClean="0"/>
              <a:t>,</a:t>
            </a:r>
            <a:r>
              <a:rPr lang="en-US" noProof="0" dirty="0" smtClean="0"/>
              <a:t> global component, </a:t>
            </a:r>
            <a:r>
              <a:rPr lang="en-US" baseline="0" noProof="0" dirty="0" smtClean="0"/>
              <a:t>and the local component, as previously discussed by Alexander and Miloš.</a:t>
            </a:r>
          </a:p>
          <a:p>
            <a:pPr defTabSz="966612">
              <a:defRPr/>
            </a:pPr>
            <a:r>
              <a:rPr lang="en-US" noProof="0" dirty="0" smtClean="0"/>
              <a:t>The global component accounts for the long-distance light transfer</a:t>
            </a:r>
            <a:r>
              <a:rPr lang="en-US" baseline="0" noProof="0" dirty="0" smtClean="0"/>
              <a:t>, while the local component corresponds to the short-range inter-reflections, and indirect glossy highlights.</a:t>
            </a:r>
            <a:endParaRPr lang="en-US" noProof="0" dirty="0" smtClean="0"/>
          </a:p>
          <a:p>
            <a:pPr defTabSz="966612">
              <a:defRPr/>
            </a:pPr>
            <a:r>
              <a:rPr lang="en-US" noProof="0" dirty="0" smtClean="0"/>
              <a:t>We take</a:t>
            </a:r>
            <a:r>
              <a:rPr lang="en-US" baseline="0" noProof="0" dirty="0" smtClean="0"/>
              <a:t> </a:t>
            </a:r>
            <a:r>
              <a:rPr lang="en-US" noProof="0" dirty="0" smtClean="0"/>
              <a:t>advantage of the specific structure</a:t>
            </a:r>
            <a:r>
              <a:rPr lang="en-US" baseline="0" noProof="0" dirty="0" smtClean="0"/>
              <a:t> of each of the two components to design a solution for each of them that is substantially more efficient than a general GI solution.</a:t>
            </a:r>
          </a:p>
          <a:p>
            <a:pPr defTabSz="966612">
              <a:defRPr/>
            </a:pPr>
            <a:r>
              <a:rPr lang="en-US" baseline="0" noProof="0" dirty="0" smtClean="0"/>
              <a:t>Specifically, we handle as much energy as possible in the global component which leaves only the local inter-reflections for the local component, which we handle by the so called </a:t>
            </a:r>
            <a:r>
              <a:rPr lang="en-US" b="1" baseline="0" noProof="0" dirty="0" smtClean="0"/>
              <a:t>local VPLs </a:t>
            </a:r>
            <a:r>
              <a:rPr lang="en-US" b="0" baseline="0" noProof="0" dirty="0" smtClean="0"/>
              <a:t>that are distributed by tracing paths from the camera. I will only focus on the local </a:t>
            </a:r>
            <a:r>
              <a:rPr lang="en-US" b="0" baseline="0" noProof="0" dirty="0" err="1" smtClean="0"/>
              <a:t>compone</a:t>
            </a:r>
            <a:r>
              <a:rPr lang="cs-CZ" b="0" baseline="0" noProof="0" dirty="0" smtClean="0"/>
              <a:t>n</a:t>
            </a:r>
            <a:r>
              <a:rPr lang="en-US" b="0" baseline="0" noProof="0" dirty="0" smtClean="0"/>
              <a:t>t.</a:t>
            </a:r>
            <a:endParaRPr lang="en-US" baseline="0" noProof="0" dirty="0" smtClean="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noProof="0" dirty="0" smtClean="0">
                <a:solidFill>
                  <a:schemeClr val="bg1"/>
                </a:solidFill>
              </a:rPr>
              <a:t>Let us start with the overview of the standard </a:t>
            </a:r>
            <a:r>
              <a:rPr lang="en-US" baseline="0" noProof="0" dirty="0" err="1" smtClean="0">
                <a:solidFill>
                  <a:schemeClr val="bg1"/>
                </a:solidFill>
              </a:rPr>
              <a:t>Kollig</a:t>
            </a:r>
            <a:r>
              <a:rPr lang="en-US" baseline="0" noProof="0" dirty="0" smtClean="0">
                <a:solidFill>
                  <a:schemeClr val="bg1"/>
                </a:solidFill>
              </a:rPr>
              <a:t> &amp; Keller [</a:t>
            </a:r>
            <a:r>
              <a:rPr lang="cs-CZ" baseline="0" noProof="0" dirty="0" smtClean="0">
                <a:solidFill>
                  <a:schemeClr val="bg1"/>
                </a:solidFill>
              </a:rPr>
              <a:t>2004</a:t>
            </a:r>
            <a:r>
              <a:rPr lang="en-US" baseline="0" noProof="0" dirty="0" smtClean="0">
                <a:solidFill>
                  <a:schemeClr val="bg1"/>
                </a:solidFill>
              </a:rPr>
              <a:t>]</a:t>
            </a:r>
            <a:r>
              <a:rPr lang="cs-CZ" baseline="0" noProof="0" dirty="0" smtClean="0">
                <a:solidFill>
                  <a:schemeClr val="bg1"/>
                </a:solidFill>
              </a:rPr>
              <a:t> </a:t>
            </a:r>
            <a:r>
              <a:rPr lang="en-US" baseline="0" noProof="0" dirty="0" smtClean="0">
                <a:solidFill>
                  <a:schemeClr val="bg1"/>
                </a:solidFill>
              </a:rPr>
              <a:t>compensation. They first trace a ray from the hit point, and connect the target to global light to obtain the contribution of the path to the pixel. </a:t>
            </a:r>
            <a:r>
              <a:rPr lang="en-US" b="0" i="0" baseline="0" noProof="0" dirty="0" smtClean="0">
                <a:solidFill>
                  <a:schemeClr val="bg1"/>
                </a:solidFill>
              </a:rPr>
              <a:t>This path tracing result is then used in place of the clamped away energy.</a:t>
            </a:r>
          </a:p>
          <a:p>
            <a:endParaRPr lang="en-US" baseline="0" noProof="0" dirty="0" smtClean="0">
              <a:solidFill>
                <a:schemeClr val="bg1"/>
              </a:solidFill>
            </a:endParaRPr>
          </a:p>
          <a:p>
            <a:r>
              <a:rPr lang="en-US" baseline="0" noProof="0" dirty="0" smtClean="0">
                <a:solidFill>
                  <a:schemeClr val="bg1"/>
                </a:solidFill>
              </a:rPr>
              <a:t>This is a lot of effort for compensating just a single pixel.</a:t>
            </a:r>
            <a:endParaRPr lang="en-US" noProof="0" dirty="0" smtClean="0">
              <a:solidFill>
                <a:schemeClr val="bg1"/>
              </a:solidFill>
            </a:endParaRPr>
          </a:p>
        </p:txBody>
      </p:sp>
      <p:sp>
        <p:nvSpPr>
          <p:cNvPr id="4" name="Slide Number Placeholder 3"/>
          <p:cNvSpPr>
            <a:spLocks noGrp="1"/>
          </p:cNvSpPr>
          <p:nvPr>
            <p:ph type="sldNum" sz="quarter" idx="10"/>
          </p:nvPr>
        </p:nvSpPr>
        <p:spPr/>
        <p:txBody>
          <a:bodyPr/>
          <a:lstStyle/>
          <a:p>
            <a:fld id="{6FFFD011-EAFC-46FF-BD79-9293FAB85F5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err="1" smtClean="0"/>
              <a:t>Our</a:t>
            </a:r>
            <a:r>
              <a:rPr lang="cs-CZ" dirty="0" smtClean="0"/>
              <a:t> </a:t>
            </a:r>
            <a:r>
              <a:rPr lang="en-US" dirty="0" smtClean="0"/>
              <a:t>idea is to create a </a:t>
            </a:r>
            <a:r>
              <a:rPr lang="en-US" b="1" dirty="0" smtClean="0"/>
              <a:t>local VPL</a:t>
            </a:r>
            <a:r>
              <a:rPr lang="en-US" baseline="0" dirty="0" smtClean="0"/>
              <a:t> at the end point of the camera path. This way, the cost of tracing that path is amortized by letting it contribute not just to the pixel that generated the VPL, but also to a tile of its neighboring pixels.</a:t>
            </a:r>
          </a:p>
          <a:p>
            <a:r>
              <a:rPr lang="en-US" baseline="0" dirty="0" smtClean="0"/>
              <a:t>With this basic idea, let us take a closer look at what is necessary to actually make it work.</a:t>
            </a:r>
          </a:p>
        </p:txBody>
      </p:sp>
      <p:sp>
        <p:nvSpPr>
          <p:cNvPr id="4" name="Slide Number Placeholder 3"/>
          <p:cNvSpPr>
            <a:spLocks noGrp="1"/>
          </p:cNvSpPr>
          <p:nvPr>
            <p:ph type="sldNum" sz="quarter" idx="10"/>
          </p:nvPr>
        </p:nvSpPr>
        <p:spPr/>
        <p:txBody>
          <a:bodyPr/>
          <a:lstStyle/>
          <a:p>
            <a:fld id="{6FFFD011-EAFC-46FF-BD79-9293FAB85F5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important thing we have to compute is the probability density of the generated local VPL.</a:t>
            </a:r>
          </a:p>
          <a:p>
            <a:r>
              <a:rPr lang="en-US" baseline="0" dirty="0" smtClean="0"/>
              <a:t>We cannot simply use the probability with which it has been generated, but we have to sum the probabilities over all the pixels in the tile it contributes to. The reason is that all the neighboring pixel could potentially have generated the VPL at this particular location.</a:t>
            </a:r>
          </a:p>
          <a:p>
            <a:r>
              <a:rPr lang="en-US" baseline="0" dirty="0" smtClean="0"/>
              <a:t>The second important thing is that if we used a fixed tile grid, the boundaries would be fairly visible. </a:t>
            </a:r>
            <a:r>
              <a:rPr lang="cs-CZ" baseline="0" dirty="0" smtClean="0"/>
              <a:t>T</a:t>
            </a:r>
            <a:r>
              <a:rPr lang="en-US" baseline="0" dirty="0" smtClean="0"/>
              <a:t>o break this coherence, we jitter the tiles for each VPLs.</a:t>
            </a:r>
          </a:p>
        </p:txBody>
      </p:sp>
      <p:sp>
        <p:nvSpPr>
          <p:cNvPr id="4" name="Slide Number Placeholder 3"/>
          <p:cNvSpPr>
            <a:spLocks noGrp="1"/>
          </p:cNvSpPr>
          <p:nvPr>
            <p:ph type="sldNum" sz="quarter" idx="10"/>
          </p:nvPr>
        </p:nvSpPr>
        <p:spPr/>
        <p:txBody>
          <a:bodyPr/>
          <a:lstStyle/>
          <a:p>
            <a:fld id="{6FFFD011-EAFC-46FF-BD79-9293FAB85F5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need to develop alternate VPL distribution approaches follow from the fact that with the basic</a:t>
            </a:r>
            <a:r>
              <a:rPr lang="en-US" baseline="0" dirty="0" smtClean="0"/>
              <a:t> VPL tracing algorithm, the VPLs may end up in regions where they do not contribute significantly to the image.</a:t>
            </a:r>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N</a:t>
            </a:r>
            <a:r>
              <a:rPr lang="en-US" dirty="0" err="1" smtClean="0"/>
              <a:t>ow</a:t>
            </a:r>
            <a:r>
              <a:rPr lang="en-US" dirty="0" smtClean="0"/>
              <a:t> we come to the part that</a:t>
            </a:r>
            <a:r>
              <a:rPr lang="en-US" baseline="0" dirty="0" smtClean="0"/>
              <a:t> </a:t>
            </a:r>
            <a:r>
              <a:rPr lang="en-US" dirty="0" smtClean="0"/>
              <a:t>would simply not be possible without splitting the light transport.</a:t>
            </a:r>
            <a:endParaRPr lang="en-US" baseline="0" dirty="0" smtClean="0"/>
          </a:p>
          <a:p>
            <a:r>
              <a:rPr lang="en-US" dirty="0" smtClean="0"/>
              <a:t>To compute the full probability density for</a:t>
            </a:r>
            <a:r>
              <a:rPr lang="en-US" baseline="0" dirty="0" smtClean="0"/>
              <a:t> our light, we would normally need to compute visibility to all pixels, which would be prohibitively expensive. </a:t>
            </a:r>
          </a:p>
          <a:p>
            <a:r>
              <a:rPr lang="en-US" baseline="0" dirty="0" smtClean="0"/>
              <a:t>However, we do have the global component that contains most of the energy and handles most of the shadows. </a:t>
            </a:r>
          </a:p>
          <a:p>
            <a:r>
              <a:rPr lang="en-US" baseline="0" dirty="0" smtClean="0"/>
              <a:t>The local lights can then have their visibility  approximated</a:t>
            </a:r>
            <a:r>
              <a:rPr lang="cs-CZ" baseline="0" dirty="0" smtClean="0"/>
              <a:t> </a:t>
            </a:r>
            <a:r>
              <a:rPr lang="cs-CZ" baseline="0" dirty="0" err="1" smtClean="0"/>
              <a:t>because</a:t>
            </a:r>
            <a:r>
              <a:rPr lang="cs-CZ" baseline="0" dirty="0" smtClean="0"/>
              <a:t> </a:t>
            </a:r>
            <a:r>
              <a:rPr lang="cs-CZ" baseline="0" dirty="0" err="1" smtClean="0"/>
              <a:t>they</a:t>
            </a:r>
            <a:r>
              <a:rPr lang="cs-CZ" baseline="0" dirty="0" smtClean="0"/>
              <a:t> </a:t>
            </a:r>
            <a:r>
              <a:rPr lang="cs-CZ" baseline="0" dirty="0" err="1" smtClean="0"/>
              <a:t>only</a:t>
            </a:r>
            <a:r>
              <a:rPr lang="cs-CZ" baseline="0" dirty="0" smtClean="0"/>
              <a:t> handle </a:t>
            </a:r>
            <a:r>
              <a:rPr lang="cs-CZ" baseline="0" dirty="0" err="1" smtClean="0"/>
              <a:t>local</a:t>
            </a:r>
            <a:r>
              <a:rPr lang="cs-CZ" baseline="0" dirty="0" smtClean="0"/>
              <a:t> </a:t>
            </a:r>
            <a:r>
              <a:rPr lang="cs-CZ" baseline="0" dirty="0" err="1" smtClean="0"/>
              <a:t>inter</a:t>
            </a:r>
            <a:r>
              <a:rPr lang="cs-CZ" baseline="0" dirty="0" smtClean="0"/>
              <a:t>-</a:t>
            </a:r>
            <a:r>
              <a:rPr lang="cs-CZ" baseline="0" dirty="0" err="1" smtClean="0"/>
              <a:t>reflections</a:t>
            </a:r>
            <a:r>
              <a:rPr lang="cs-CZ" baseline="0" dirty="0" smtClean="0"/>
              <a:t>.</a:t>
            </a:r>
            <a:endParaRPr lang="en-US" baseline="0" dirty="0" smtClean="0"/>
          </a:p>
          <a:p>
            <a:endParaRPr lang="en-US" baseline="0" dirty="0" smtClean="0"/>
          </a:p>
          <a:p>
            <a:r>
              <a:rPr lang="en-US" baseline="0" dirty="0" smtClean="0"/>
              <a:t>We approximate it by just one visibility sample, which is actually the ray that generated the light in the first place. </a:t>
            </a:r>
          </a:p>
          <a:p>
            <a:endParaRPr lang="en-US" baseline="0" dirty="0" smtClean="0"/>
          </a:p>
          <a:p>
            <a:pPr defTabSz="966612">
              <a:defRPr/>
            </a:pPr>
            <a:r>
              <a:rPr lang="en-US" baseline="0" dirty="0" smtClean="0"/>
              <a:t>So the key insight here, the light transport split made tile visibility approximation possible.</a:t>
            </a:r>
            <a:endParaRPr lang="en-US" dirty="0" smtClean="0"/>
          </a:p>
        </p:txBody>
      </p:sp>
      <p:sp>
        <p:nvSpPr>
          <p:cNvPr id="4" name="Slide Number Placeholder 3"/>
          <p:cNvSpPr>
            <a:spLocks noGrp="1"/>
          </p:cNvSpPr>
          <p:nvPr>
            <p:ph type="sldNum" sz="quarter" idx="10"/>
          </p:nvPr>
        </p:nvSpPr>
        <p:spPr/>
        <p:txBody>
          <a:bodyPr/>
          <a:lstStyle/>
          <a:p>
            <a:fld id="{6FFFD011-EAFC-46FF-BD79-9293FAB85F5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for the overview of the whole process.</a:t>
            </a:r>
          </a:p>
          <a:p>
            <a:r>
              <a:rPr lang="en-US" baseline="0" dirty="0" smtClean="0"/>
              <a:t>We generate local lights</a:t>
            </a:r>
          </a:p>
          <a:p>
            <a:r>
              <a:rPr lang="en-US" baseline="0" dirty="0" smtClean="0"/>
              <a:t>Reject lights with zero contribution</a:t>
            </a:r>
          </a:p>
          <a:p>
            <a:r>
              <a:rPr lang="en-US" baseline="0" dirty="0" smtClean="0"/>
              <a:t>Connect the surviving local lights to global lights</a:t>
            </a:r>
          </a:p>
          <a:p>
            <a:r>
              <a:rPr lang="en-US" baseline="0" dirty="0" smtClean="0"/>
              <a:t>Have them contribute to a tile</a:t>
            </a:r>
          </a:p>
          <a:p>
            <a:r>
              <a:rPr lang="en-US" baseline="0" dirty="0" smtClean="0"/>
              <a:t>And after repeating this about 20 million times, we get the final local solution.</a:t>
            </a:r>
          </a:p>
        </p:txBody>
      </p:sp>
      <p:sp>
        <p:nvSpPr>
          <p:cNvPr id="4" name="Slide Number Placeholder 3"/>
          <p:cNvSpPr>
            <a:spLocks noGrp="1"/>
          </p:cNvSpPr>
          <p:nvPr>
            <p:ph type="sldNum" sz="quarter" idx="10"/>
          </p:nvPr>
        </p:nvSpPr>
        <p:spPr/>
        <p:txBody>
          <a:bodyPr/>
          <a:lstStyle/>
          <a:p>
            <a:fld id="{6FFFD011-EAFC-46FF-BD79-9293FAB85F5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we have the result of the local solution. We simply add the result of the global solution and obtain the final indirect illumination solution.</a:t>
            </a:r>
          </a:p>
          <a:p>
            <a:endParaRPr lang="en-US" baseline="0" dirty="0" smtClean="0"/>
          </a:p>
          <a:p>
            <a:pPr defTabSz="966612">
              <a:defRPr/>
            </a:pPr>
            <a:r>
              <a:rPr lang="en-US" baseline="0" dirty="0" smtClean="0"/>
              <a:t>The global solution can be computed by any VPL method, for example </a:t>
            </a:r>
            <a:r>
              <a:rPr lang="en-US" baseline="0" dirty="0" err="1" smtClean="0"/>
              <a:t>Lightcuts</a:t>
            </a:r>
            <a:r>
              <a:rPr lang="en-US" baseline="0" dirty="0" smtClean="0"/>
              <a:t>. </a:t>
            </a:r>
            <a:r>
              <a:rPr lang="cs-CZ" baseline="0" dirty="0" smtClean="0"/>
              <a:t>In </a:t>
            </a:r>
            <a:r>
              <a:rPr lang="cs-CZ" baseline="0" dirty="0" err="1" smtClean="0"/>
              <a:t>the</a:t>
            </a:r>
            <a:r>
              <a:rPr lang="cs-CZ" baseline="0" dirty="0" smtClean="0"/>
              <a:t> </a:t>
            </a:r>
            <a:r>
              <a:rPr lang="en-US" baseline="0" dirty="0" smtClean="0"/>
              <a:t>original paper </a:t>
            </a:r>
            <a:r>
              <a:rPr lang="cs-CZ" baseline="0" dirty="0" err="1" smtClean="0"/>
              <a:t>we</a:t>
            </a:r>
            <a:r>
              <a:rPr lang="cs-CZ" baseline="0" dirty="0" smtClean="0"/>
              <a:t> </a:t>
            </a:r>
            <a:r>
              <a:rPr lang="cs-CZ" baseline="0" dirty="0" err="1" smtClean="0"/>
              <a:t>used</a:t>
            </a:r>
            <a:r>
              <a:rPr lang="cs-CZ" baseline="0" dirty="0" smtClean="0"/>
              <a:t> </a:t>
            </a:r>
            <a:r>
              <a:rPr lang="en-US" baseline="0" dirty="0" smtClean="0"/>
              <a:t>used a visibility clustering algorithm.</a:t>
            </a:r>
          </a:p>
          <a:p>
            <a:endParaRPr lang="en-US" baseline="0" dirty="0" smtClean="0"/>
          </a:p>
        </p:txBody>
      </p:sp>
      <p:sp>
        <p:nvSpPr>
          <p:cNvPr id="4" name="Slide Number Placeholder 3"/>
          <p:cNvSpPr>
            <a:spLocks noGrp="1"/>
          </p:cNvSpPr>
          <p:nvPr>
            <p:ph type="sldNum" sz="quarter" idx="10"/>
          </p:nvPr>
        </p:nvSpPr>
        <p:spPr/>
        <p:txBody>
          <a:bodyPr/>
          <a:lstStyle/>
          <a:p>
            <a:fld id="{6FFFD011-EAFC-46FF-BD79-9293FAB85F5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FFFD011-EAFC-46FF-BD79-9293FAB85F5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see that the local lights nicely capture this highlight from metal stool leg or the reflection of the paper towel on the metal back wall, something that cannot be done with the “globally distributed” VSLs.</a:t>
            </a:r>
          </a:p>
        </p:txBody>
      </p:sp>
      <p:sp>
        <p:nvSpPr>
          <p:cNvPr id="4" name="Slide Number Placeholder 3"/>
          <p:cNvSpPr>
            <a:spLocks noGrp="1"/>
          </p:cNvSpPr>
          <p:nvPr>
            <p:ph type="sldNum" sz="quarter" idx="10"/>
          </p:nvPr>
        </p:nvSpPr>
        <p:spPr/>
        <p:txBody>
          <a:bodyPr/>
          <a:lstStyle/>
          <a:p>
            <a:fld id="{6FFFD011-EAFC-46FF-BD79-9293FAB85F5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this scene also shows some of the limitations the method has.</a:t>
            </a:r>
          </a:p>
          <a:p>
            <a:r>
              <a:rPr lang="en-US" baseline="0" dirty="0" smtClean="0"/>
              <a:t>There is a loss of definition of the shadows behind the bottles.</a:t>
            </a:r>
          </a:p>
          <a:p>
            <a:r>
              <a:rPr lang="en-US" baseline="0" dirty="0" smtClean="0"/>
              <a:t>This is caused by the fact that the local lights on the kettle in the front contain too much energy. Pushing more energy into the global component could resolve this problem.</a:t>
            </a:r>
          </a:p>
          <a:p>
            <a:endParaRPr lang="en-US" baseline="0" dirty="0" smtClean="0"/>
          </a:p>
          <a:p>
            <a:r>
              <a:rPr lang="en-US" baseline="0" dirty="0" smtClean="0"/>
              <a:t>One detail we did not mention is that in some of the scenes we still need slight clamping even on the Local VPLs, causing some darkening here. This can be solved by interpreting the Local VPLs as Local VSLs.</a:t>
            </a:r>
          </a:p>
        </p:txBody>
      </p:sp>
      <p:sp>
        <p:nvSpPr>
          <p:cNvPr id="4" name="Slide Number Placeholder 3"/>
          <p:cNvSpPr>
            <a:spLocks noGrp="1"/>
          </p:cNvSpPr>
          <p:nvPr>
            <p:ph type="sldNum" sz="quarter" idx="10"/>
          </p:nvPr>
        </p:nvSpPr>
        <p:spPr/>
        <p:txBody>
          <a:bodyPr/>
          <a:lstStyle/>
          <a:p>
            <a:fld id="{6FFFD011-EAFC-46FF-BD79-9293FAB85F5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conclude, distributing VPLs by tracing paths from the camera is very useful for resolving local inter-reflections.</a:t>
            </a:r>
          </a:p>
          <a:p>
            <a:endParaRPr lang="en-US" baseline="0" dirty="0" smtClean="0"/>
          </a:p>
          <a:p>
            <a:r>
              <a:rPr lang="en-US" baseline="0" dirty="0" smtClean="0"/>
              <a:t>They are best used in conjunction with a separate “global” solution which can take care of the smooth, long distance light transport in the scene.</a:t>
            </a:r>
          </a:p>
        </p:txBody>
      </p:sp>
      <p:sp>
        <p:nvSpPr>
          <p:cNvPr id="4" name="Slide Number Placeholder 3"/>
          <p:cNvSpPr>
            <a:spLocks noGrp="1"/>
          </p:cNvSpPr>
          <p:nvPr>
            <p:ph type="sldNum" sz="quarter" idx="10"/>
          </p:nvPr>
        </p:nvSpPr>
        <p:spPr/>
        <p:txBody>
          <a:bodyPr/>
          <a:lstStyle/>
          <a:p>
            <a:fld id="{6FFFD011-EAFC-46FF-BD79-9293FAB85F5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will be the case especially in large environments where the camera is looking at a small portion of the scene.</a:t>
            </a:r>
            <a:endParaRPr lang="cs-CZ" baseline="0" dirty="0" smtClean="0"/>
          </a:p>
          <a:p>
            <a:r>
              <a:rPr lang="en-US" baseline="0" noProof="0" dirty="0" smtClean="0"/>
              <a:t>In the example shown here, the light source is far from the portion of the scene seen by the camera. The usual VPL tracing algorithm will generate many VPLs that do not contribute to the image at all.</a:t>
            </a:r>
            <a:endParaRPr lang="en-US" noProof="0"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4</a:t>
            </a:fld>
            <a:endParaRPr lang="en-US"/>
          </a:p>
        </p:txBody>
      </p:sp>
    </p:spTree>
    <p:extLst>
      <p:ext uri="{BB962C8B-B14F-4D97-AF65-F5344CB8AC3E}">
        <p14:creationId xmlns:p14="http://schemas.microsoft.com/office/powerpoint/2010/main" val="166638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aseline="0" dirty="0" smtClean="0"/>
              <a:t>In addition, VPL distributions generated by the basic VPL tracing algorithm cannot be used to render local light inter-reflections.</a:t>
            </a:r>
            <a:endParaRPr lang="cs-CZ" dirty="0" smtClean="0"/>
          </a:p>
          <a:p>
            <a:pPr defTabSz="966612">
              <a:defRPr/>
            </a:pPr>
            <a:endParaRPr lang="cs-CZ" dirty="0" smtClean="0"/>
          </a:p>
          <a:p>
            <a:pPr defTabSz="966612">
              <a:defRPr/>
            </a:pPr>
            <a:r>
              <a:rPr lang="en-US" dirty="0" smtClean="0"/>
              <a:t>Here is an example</a:t>
            </a:r>
            <a:r>
              <a:rPr lang="en-US" baseline="0" dirty="0" smtClean="0"/>
              <a:t>. The number of VPLs along the edges is insufficient to render the local inter-reflections, resulting in artifacts in the form of light splotches. </a:t>
            </a:r>
            <a:endParaRPr lang="en-US" dirty="0" smtClean="0"/>
          </a:p>
          <a:p>
            <a:r>
              <a:rPr lang="en-US" dirty="0" smtClean="0"/>
              <a:t>The usual way of dealing with these artifacts the </a:t>
            </a:r>
            <a:r>
              <a:rPr lang="en-US" b="0" i="1" dirty="0" smtClean="0"/>
              <a:t>clamping</a:t>
            </a:r>
            <a:r>
              <a:rPr lang="en-US" dirty="0" smtClean="0"/>
              <a:t> that we discussed previously,</a:t>
            </a:r>
            <a:r>
              <a:rPr lang="en-US" baseline="0" dirty="0" smtClean="0"/>
              <a:t> </a:t>
            </a:r>
            <a:r>
              <a:rPr lang="en-US" dirty="0" smtClean="0"/>
              <a:t>where we clamp the contribution</a:t>
            </a:r>
            <a:r>
              <a:rPr lang="en-US" baseline="0" dirty="0" smtClean="0"/>
              <a:t> of a single VPL to a prescribed maximum value</a:t>
            </a:r>
            <a:r>
              <a:rPr lang="en-US" dirty="0" smtClean="0"/>
              <a:t>.  </a:t>
            </a:r>
          </a:p>
          <a:p>
            <a:r>
              <a:rPr lang="en-US" dirty="0" smtClean="0"/>
              <a:t>But this selective energy removal can severely</a:t>
            </a:r>
            <a:r>
              <a:rPr lang="en-US" baseline="0" dirty="0" smtClean="0"/>
              <a:t> change material appearance, as you can see in the image on the right.</a:t>
            </a:r>
          </a:p>
          <a:p>
            <a:r>
              <a:rPr lang="en-US" baseline="0" dirty="0" smtClean="0"/>
              <a:t>A better solution would be to ensure that more VPLs are generated in the visible areas along the edges.</a:t>
            </a:r>
            <a:endParaRPr lang="en-US" dirty="0" smtClean="0"/>
          </a:p>
        </p:txBody>
      </p:sp>
      <p:sp>
        <p:nvSpPr>
          <p:cNvPr id="4" name="Slide Number Placeholder 3"/>
          <p:cNvSpPr>
            <a:spLocks noGrp="1"/>
          </p:cNvSpPr>
          <p:nvPr>
            <p:ph type="sldNum" sz="quarter" idx="5"/>
          </p:nvPr>
        </p:nvSpPr>
        <p:spPr/>
        <p:txBody>
          <a:bodyPr/>
          <a:lstStyle/>
          <a:p>
            <a:pPr>
              <a:defRPr/>
            </a:pPr>
            <a:fld id="{7EBBBA69-8645-49FD-B749-DD994BE5429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a:t>
            </a:r>
            <a:r>
              <a:rPr lang="cs-CZ" dirty="0" err="1" smtClean="0"/>
              <a:t>goal</a:t>
            </a:r>
            <a:r>
              <a:rPr lang="en-US" dirty="0" smtClean="0"/>
              <a:t> is to get the VPLs</a:t>
            </a:r>
            <a:r>
              <a:rPr lang="en-US" baseline="0" dirty="0" smtClean="0"/>
              <a:t> where they are most needed.</a:t>
            </a:r>
            <a:r>
              <a:rPr lang="cs-CZ" baseline="0" dirty="0" smtClean="0"/>
              <a:t> </a:t>
            </a:r>
            <a:r>
              <a:rPr lang="en-US" baseline="0" dirty="0" smtClean="0"/>
              <a:t>A number of approaches have proposed for this and I will discuss the following three in the remaining part of my presentation.</a:t>
            </a:r>
          </a:p>
          <a:p>
            <a:r>
              <a:rPr lang="en-US" baseline="0" dirty="0" smtClean="0"/>
              <a:t>The simplest approach is to apply rejection sampling, where VPLs that do not significantly contribute to the image are rejected.</a:t>
            </a:r>
          </a:p>
          <a:p>
            <a:r>
              <a:rPr lang="en-US" baseline="0" dirty="0" smtClean="0"/>
              <a:t>Second, we can use a more advanced sampling algorithm such as Metropolis sampling.</a:t>
            </a:r>
          </a:p>
          <a:p>
            <a:r>
              <a:rPr lang="en-US" baseline="0" dirty="0" smtClean="0"/>
              <a:t>And finally, we can distribute the VPL by tracing paths from the camera instead of from light sources.</a:t>
            </a:r>
          </a:p>
        </p:txBody>
      </p:sp>
      <p:sp>
        <p:nvSpPr>
          <p:cNvPr id="4" name="Slide Number Placeholder 3"/>
          <p:cNvSpPr>
            <a:spLocks noGrp="1"/>
          </p:cNvSpPr>
          <p:nvPr>
            <p:ph type="sldNum" sz="quarter" idx="10"/>
          </p:nvPr>
        </p:nvSpPr>
        <p:spPr/>
        <p:txBody>
          <a:bodyPr/>
          <a:lstStyle/>
          <a:p>
            <a:fld id="{6FFFD011-EAFC-46FF-BD79-9293FAB85F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form of rejection sampling is used for VPL distribution in the Autodesk 360 Rendering solution that will be later described by Adam </a:t>
            </a:r>
            <a:r>
              <a:rPr lang="en-US" baseline="0" dirty="0" err="1" smtClean="0"/>
              <a:t>Arbree</a:t>
            </a:r>
            <a:r>
              <a:rPr lang="en-US" baseline="0" dirty="0" smtClean="0"/>
              <a:t>.</a:t>
            </a:r>
          </a:p>
          <a:p>
            <a:r>
              <a:rPr lang="en-US" baseline="0" dirty="0" smtClean="0"/>
              <a:t>So I will only briefly mention the approach presented by </a:t>
            </a:r>
            <a:r>
              <a:rPr lang="en-US" baseline="0" dirty="0" err="1" smtClean="0"/>
              <a:t>Georgiev</a:t>
            </a:r>
            <a:r>
              <a:rPr lang="en-US" baseline="0" dirty="0" smtClean="0"/>
              <a:t> et al. in their EG 2010 short paper.</a:t>
            </a:r>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idea is very simple: </a:t>
            </a:r>
          </a:p>
          <a:p>
            <a:r>
              <a:rPr lang="en-US" dirty="0" smtClean="0"/>
              <a:t>They use the exact same VPL tracing algorithm as in</a:t>
            </a:r>
            <a:r>
              <a:rPr lang="en-US" baseline="0" dirty="0" smtClean="0"/>
              <a:t> Instant </a:t>
            </a:r>
            <a:r>
              <a:rPr lang="en-US" baseline="0" dirty="0" err="1" smtClean="0"/>
              <a:t>Radiosity</a:t>
            </a:r>
            <a:r>
              <a:rPr lang="en-US" baseline="0" dirty="0" smtClean="0"/>
              <a:t> but they probabilistically reject the VPLs if their image contribution is less than average.</a:t>
            </a:r>
            <a:endParaRPr lang="en-US" dirty="0" smtClean="0"/>
          </a:p>
          <a:p>
            <a:endParaRPr lang="cs-CZ"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9</a:t>
            </a:fld>
            <a:endParaRPr lang="en-US"/>
          </a:p>
        </p:txBody>
      </p:sp>
    </p:spTree>
    <p:extLst>
      <p:ext uri="{BB962C8B-B14F-4D97-AF65-F5344CB8AC3E}">
        <p14:creationId xmlns:p14="http://schemas.microsoft.com/office/powerpoint/2010/main" val="307628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EA7AB-50B9-4C6F-9A89-84E2974FF753}" type="datetime1">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EFF93-6752-4963-BFEC-D6C28289FC54}" type="datetime1">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AEAE0-57F7-437A-A069-0B4A78893988}" type="datetime1">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fld id="{16106F34-6F2F-4716-A7EC-D1845DD5D1E7}" type="datetime1">
              <a:rPr lang="en-US" smtClean="0">
                <a:solidFill>
                  <a:srgbClr val="FFFFFF"/>
                </a:solidFill>
              </a:rPr>
              <a:pPr/>
              <a:t>8/6/2012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fld id="{42943C3E-55C6-43A3-B3C9-740CC03875BA}" type="datetime1">
              <a:rPr lang="en-US" smtClean="0">
                <a:solidFill>
                  <a:srgbClr val="FFFFFF"/>
                </a:solidFill>
              </a:rPr>
              <a:pPr/>
              <a:t>8/6/2012</a:t>
            </a:fld>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A4F37FC2-C2C6-4314-9791-BDA29737912A}" type="datetime1">
              <a:rPr lang="en-US" smtClean="0">
                <a:solidFill>
                  <a:srgbClr val="FFFFFF"/>
                </a:solidFill>
              </a:rPr>
              <a:pPr/>
              <a:t>8/6/2012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3655C876-2DB3-4BBC-8189-5F4FF61CCEB7}" type="datetime1">
              <a:rPr lang="en-US" smtClean="0">
                <a:solidFill>
                  <a:srgbClr val="FFFFFF"/>
                </a:solidFill>
              </a:rPr>
              <a:pPr/>
              <a:t>8/6/2012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C541CB-785A-4524-8F25-64CD281ED82B}" type="datetime1">
              <a:rPr lang="en-US" smtClean="0">
                <a:solidFill>
                  <a:srgbClr val="FFFFFF"/>
                </a:solidFill>
              </a:rPr>
              <a:pPr/>
              <a:t>8/6/2012</a:t>
            </a:fld>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BC6265-62A8-4114-8F5A-B04A2CB57BD7}" type="datetime1">
              <a:rPr lang="en-US" smtClean="0">
                <a:solidFill>
                  <a:srgbClr val="FFFFFF"/>
                </a:solidFill>
              </a:rPr>
              <a:pPr/>
              <a:t>8/6/2012</a:t>
            </a:fld>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9A5FA7-9846-42F3-92AC-499A66F10EEC}" type="datetime1">
              <a:rPr lang="en-US" smtClean="0">
                <a:solidFill>
                  <a:srgbClr val="FFFFFF"/>
                </a:solidFill>
              </a:rPr>
              <a:pPr/>
              <a:t>8/6/2012</a:t>
            </a:fld>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1C7A5C-AAF6-450D-85F8-49E77F36ED6A}" type="datetime1">
              <a:rPr lang="en-US" smtClean="0">
                <a:solidFill>
                  <a:srgbClr val="FFFFFF"/>
                </a:solidFill>
              </a:rPr>
              <a:pPr/>
              <a:t>8/6/2012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E0441-C5EF-4F3A-95CF-A307571B76B5}" type="datetime1">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26CB31-873D-4D14-8B08-D3FC2D5021D7}" type="datetime1">
              <a:rPr lang="en-US" smtClean="0">
                <a:solidFill>
                  <a:srgbClr val="FFFFFF"/>
                </a:solidFill>
              </a:rPr>
              <a:pPr/>
              <a:t>8/6/2012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A6DD5-FE61-4175-B03F-1CC9B25B9BC9}" type="datetime1">
              <a:rPr lang="en-US" smtClean="0">
                <a:solidFill>
                  <a:srgbClr val="FFFFFF"/>
                </a:solidFill>
              </a:rPr>
              <a:pPr/>
              <a:t>8/6/2012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DA63EF-7E45-4746-8F0F-B1C6F7BF4391}" type="datetime1">
              <a:rPr lang="en-US" smtClean="0">
                <a:solidFill>
                  <a:srgbClr val="FFFFFF"/>
                </a:solidFill>
              </a:rPr>
              <a:pPr/>
              <a:t>8/6/2012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fld id="{4939ACD8-81E7-4309-B844-698C817E5062}" type="datetime1">
              <a:rPr lang="en-US" smtClean="0">
                <a:solidFill>
                  <a:srgbClr val="FFFFFF"/>
                </a:solidFill>
              </a:rPr>
              <a:pPr/>
              <a:t>8/6/2012</a:t>
            </a:fld>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AE088-C87F-401B-896A-09A0941076CF}" type="datetime1">
              <a:rPr lang="en-US" smtClean="0">
                <a:solidFill>
                  <a:srgbClr val="FFFFFF"/>
                </a:solidFill>
              </a:rPr>
              <a:pPr/>
              <a:t>8/6/2012</a:t>
            </a:fld>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
        <p:nvSpPr>
          <p:cNvPr id="4" name="Date Placeholder 7"/>
          <p:cNvSpPr>
            <a:spLocks noGrp="1"/>
          </p:cNvSpPr>
          <p:nvPr>
            <p:ph type="dt" sz="half" idx="2"/>
          </p:nvPr>
        </p:nvSpPr>
        <p:spPr>
          <a:xfrm>
            <a:off x="0" y="6570000"/>
            <a:ext cx="1692000" cy="288000"/>
          </a:xfrm>
          <a:prstGeom prst="rect">
            <a:avLst/>
          </a:prstGeom>
        </p:spPr>
        <p:txBody>
          <a:bodyPr anchor="ctr"/>
          <a:lstStyle>
            <a:lvl1pPr algn="l">
              <a:defRPr sz="1400">
                <a:solidFill>
                  <a:schemeClr val="tx1"/>
                </a:solidFill>
                <a:latin typeface="Calibri" pitchFamily="34" charset="0"/>
                <a:cs typeface="Calibri" pitchFamily="34" charset="0"/>
              </a:defRPr>
            </a:lvl1pPr>
          </a:lstStyle>
          <a:p>
            <a:fld id="{6FF255EC-EA3A-4ACE-BF1A-08B48F2FD82A}" type="datetime4">
              <a:rPr lang="en-US" smtClean="0"/>
              <a:pPr/>
              <a:t>August 6, 2012</a:t>
            </a:fld>
            <a:endParaRPr lang="bg-BG" dirty="0"/>
          </a:p>
        </p:txBody>
      </p:sp>
    </p:spTree>
    <p:extLst>
      <p:ext uri="{BB962C8B-B14F-4D97-AF65-F5344CB8AC3E}">
        <p14:creationId xmlns:p14="http://schemas.microsoft.com/office/powerpoint/2010/main" val="4016844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15ADE-7BDB-463E-891A-9996BA377EE8}" type="datetime1">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04A2E-FFDC-44E3-B740-4AD019C31E4D}" type="datetime1">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7FE5AC-D5E5-4C9C-9836-76652A8F426C}" type="datetime1">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3B21A-BE3E-4D22-B0D4-ABA126381BCC}" type="datetime1">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EC06E-9BEA-4506-B112-03C3F38DFCCF}" type="datetime1">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9D20-8CB0-464D-AE42-ED4974C8095B}" type="datetime1">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5E98D-610E-4CF0-8719-1CAD7B00984B}" type="datetime1">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9857C-F3D6-405A-BC39-EDDC8AA34DC6}" type="datetime1">
              <a:rPr lang="en-US" smtClean="0"/>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pPr fontAlgn="base">
              <a:spcBef>
                <a:spcPct val="0"/>
              </a:spcBef>
              <a:spcAft>
                <a:spcPct val="0"/>
              </a:spcAft>
            </a:pPr>
            <a:fld id="{7643F43E-D981-4214-A134-C2F83DCF8878}" type="datetime1">
              <a:rPr lang="en-US" smtClean="0">
                <a:solidFill>
                  <a:srgbClr val="FFFFFF"/>
                </a:solidFill>
                <a:latin typeface="Arial" charset="0"/>
              </a:rPr>
              <a:pPr fontAlgn="base">
                <a:spcBef>
                  <a:spcPct val="0"/>
                </a:spcBef>
                <a:spcAft>
                  <a:spcPct val="0"/>
                </a:spcAft>
              </a:pPr>
              <a:t>8/6/2012</a:t>
            </a:fld>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fontAlgn="base">
              <a:spcBef>
                <a:spcPct val="0"/>
              </a:spcBef>
              <a:spcAft>
                <a:spcPct val="0"/>
              </a:spcAft>
              <a:defRPr/>
            </a:pPr>
            <a:fld id="{D5665FD8-4E9E-4973-B34D-EF03A9487E5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
        <p:nvSpPr>
          <p:cNvPr id="23558"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ffectLst/>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362200"/>
            <a:ext cx="8142288" cy="857250"/>
          </a:xfrm>
        </p:spPr>
        <p:txBody>
          <a:bodyPr/>
          <a:lstStyle/>
          <a:p>
            <a:r>
              <a:rPr lang="en-US" b="1" dirty="0" smtClean="0"/>
              <a:t>Improved VPL Distribution</a:t>
            </a:r>
            <a:endParaRPr lang="en-US" b="1" dirty="0"/>
          </a:p>
        </p:txBody>
      </p:sp>
      <p:sp>
        <p:nvSpPr>
          <p:cNvPr id="3" name="Subtitle 2"/>
          <p:cNvSpPr>
            <a:spLocks noGrp="1"/>
          </p:cNvSpPr>
          <p:nvPr>
            <p:ph type="subTitle" idx="1"/>
          </p:nvPr>
        </p:nvSpPr>
        <p:spPr>
          <a:xfrm>
            <a:off x="1371600" y="4572000"/>
            <a:ext cx="6400800" cy="1219200"/>
          </a:xfrm>
        </p:spPr>
        <p:txBody>
          <a:bodyPr/>
          <a:lstStyle/>
          <a:p>
            <a:r>
              <a:rPr lang="en-US" sz="2400" dirty="0" smtClean="0"/>
              <a:t>Jaroslav K</a:t>
            </a:r>
            <a:r>
              <a:rPr lang="cs-CZ" sz="2400" dirty="0" smtClean="0"/>
              <a:t>řivánek</a:t>
            </a:r>
          </a:p>
          <a:p>
            <a:r>
              <a:rPr lang="en-US" sz="1800" i="1" dirty="0" smtClean="0"/>
              <a:t>Charles University</a:t>
            </a:r>
            <a:r>
              <a:rPr lang="cs-CZ" sz="1800" i="1" dirty="0" smtClean="0"/>
              <a:t> in</a:t>
            </a:r>
            <a:r>
              <a:rPr lang="en-US" sz="1800" i="1" dirty="0" smtClean="0"/>
              <a:t> Prague</a:t>
            </a:r>
          </a:p>
          <a:p>
            <a:endParaRPr lang="en-US"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lvl="0" algn="ctr" eaLnBrk="0" fontAlgn="base" hangingPunct="0">
              <a:spcBef>
                <a:spcPct val="0"/>
              </a:spcBef>
              <a:spcAft>
                <a:spcPct val="0"/>
              </a:spcAft>
              <a:defRPr/>
            </a:pPr>
            <a:r>
              <a:rPr lang="en-US" sz="2400" smtClean="0"/>
              <a:t>(Optimizing) Realistic </a:t>
            </a:r>
            <a:r>
              <a:rPr lang="en-US" sz="2400" dirty="0" smtClean="0"/>
              <a:t>Rendering with Many-Light Methods</a:t>
            </a: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bwMode="auto">
          <a:xfrm>
            <a:off x="304800" y="3505200"/>
            <a:ext cx="8534400" cy="12192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marL="0" indent="0" algn="ctr" rtl="0" eaLnBrk="0" fontAlgn="base" hangingPunct="0">
              <a:spcBef>
                <a:spcPct val="20000"/>
              </a:spcBef>
              <a:spcAft>
                <a:spcPct val="0"/>
              </a:spcAft>
              <a:buClr>
                <a:srgbClr val="FF9900"/>
              </a:buClr>
              <a:buFont typeface="Times" charset="0"/>
              <a:buNone/>
              <a:defRPr sz="3100">
                <a:solidFill>
                  <a:schemeClr val="tx1"/>
                </a:solidFill>
                <a:latin typeface="+mn-lt"/>
                <a:ea typeface="+mn-ea"/>
                <a:cs typeface="+mn-cs"/>
              </a:defRPr>
            </a:lvl1pPr>
            <a:lvl2pPr marL="457200" indent="0" algn="ctr" rtl="0" eaLnBrk="0" fontAlgn="base" hangingPunct="0">
              <a:spcBef>
                <a:spcPct val="20000"/>
              </a:spcBef>
              <a:spcAft>
                <a:spcPct val="0"/>
              </a:spcAft>
              <a:buClr>
                <a:srgbClr val="FF9900"/>
              </a:buClr>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800" dirty="0" smtClean="0"/>
              <a:t>(part of the “Handling difficult light paths” section)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Accept </a:t>
            </a:r>
            <a:r>
              <a:rPr lang="en-US" dirty="0" smtClean="0"/>
              <a:t>VPLs </a:t>
            </a:r>
            <a:r>
              <a:rPr lang="en-US" dirty="0"/>
              <a:t>proportionately to their total image contribution</a:t>
            </a:r>
          </a:p>
          <a:p>
            <a:pPr lvl="1"/>
            <a:r>
              <a:rPr lang="en-US" dirty="0"/>
              <a:t>Reject </a:t>
            </a:r>
            <a:r>
              <a:rPr lang="en-US" dirty="0" smtClean="0"/>
              <a:t>some of those </a:t>
            </a:r>
            <a:r>
              <a:rPr lang="en-US" dirty="0"/>
              <a:t>that contribute less than average</a:t>
            </a:r>
          </a:p>
          <a:p>
            <a:endParaRPr lang="en-US" b="1" dirty="0">
              <a:solidFill>
                <a:srgbClr val="FF9900"/>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10</a:t>
            </a:fld>
            <a:endParaRPr lang="en-US" dirty="0">
              <a:solidFill>
                <a:srgbClr val="FFFFFF"/>
              </a:solidFill>
            </a:endParaRPr>
          </a:p>
        </p:txBody>
      </p:sp>
      <p:sp>
        <p:nvSpPr>
          <p:cNvPr id="4" name="Title 3"/>
          <p:cNvSpPr>
            <a:spLocks noGrp="1"/>
          </p:cNvSpPr>
          <p:nvPr>
            <p:ph type="title"/>
          </p:nvPr>
        </p:nvSpPr>
        <p:spPr/>
        <p:txBody>
          <a:bodyPr/>
          <a:lstStyle/>
          <a:p>
            <a:r>
              <a:rPr lang="en-US" dirty="0"/>
              <a:t>VPL rejection – I</a:t>
            </a:r>
            <a:r>
              <a:rPr lang="en-US" dirty="0" smtClean="0"/>
              <a:t>dea</a:t>
            </a:r>
            <a:endParaRPr lang="cs-CZ" dirty="0"/>
          </a:p>
        </p:txBody>
      </p:sp>
      <p:grpSp>
        <p:nvGrpSpPr>
          <p:cNvPr id="7" name="Group 6"/>
          <p:cNvGrpSpPr/>
          <p:nvPr/>
        </p:nvGrpSpPr>
        <p:grpSpPr>
          <a:xfrm>
            <a:off x="3200400" y="3124200"/>
            <a:ext cx="2895600" cy="2895600"/>
            <a:chOff x="1441450" y="1495425"/>
            <a:chExt cx="4621213" cy="4621213"/>
          </a:xfrm>
        </p:grpSpPr>
        <p:sp>
          <p:nvSpPr>
            <p:cNvPr id="8"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Sun 33"/>
          <p:cNvSpPr/>
          <p:nvPr/>
        </p:nvSpPr>
        <p:spPr>
          <a:xfrm>
            <a:off x="4368991" y="32355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Sun 35"/>
          <p:cNvSpPr/>
          <p:nvPr/>
        </p:nvSpPr>
        <p:spPr>
          <a:xfrm>
            <a:off x="5029200" y="51054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Sun 36"/>
          <p:cNvSpPr/>
          <p:nvPr/>
        </p:nvSpPr>
        <p:spPr>
          <a:xfrm>
            <a:off x="5586688" y="43418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3923118" y="49530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08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686800" cy="5011738"/>
          </a:xfrm>
        </p:spPr>
        <p:txBody>
          <a:bodyPr/>
          <a:lstStyle/>
          <a:p>
            <a:r>
              <a:rPr lang="en-US" dirty="0" smtClean="0"/>
              <a:t>Want VPLs with equal image contribution </a:t>
            </a:r>
            <a:r>
              <a:rPr lang="en-US" b="1" dirty="0" err="1" smtClean="0">
                <a:solidFill>
                  <a:srgbClr val="FF9900"/>
                </a:solidFill>
                <a:latin typeface="Symbol" pitchFamily="18" charset="2"/>
              </a:rPr>
              <a:t>F</a:t>
            </a:r>
            <a:r>
              <a:rPr lang="en-US" b="1" i="1" baseline="-25000" dirty="0" err="1" smtClean="0">
                <a:solidFill>
                  <a:srgbClr val="FF9900"/>
                </a:solidFill>
                <a:latin typeface="Times New Roman" pitchFamily="18" charset="0"/>
                <a:cs typeface="Times New Roman" pitchFamily="18" charset="0"/>
              </a:rPr>
              <a:t>v</a:t>
            </a:r>
            <a:r>
              <a:rPr lang="en-US" b="1" i="1" baseline="-25000" dirty="0" smtClean="0">
                <a:solidFill>
                  <a:srgbClr val="FF9900"/>
                </a:solidFill>
                <a:latin typeface="Times New Roman" pitchFamily="18" charset="0"/>
                <a:cs typeface="Times New Roman" pitchFamily="18" charset="0"/>
              </a:rPr>
              <a:t> </a:t>
            </a:r>
            <a:endParaRPr lang="en-US" b="1" dirty="0" smtClean="0">
              <a:solidFill>
                <a:srgbClr val="FF9900"/>
              </a:solidFill>
              <a:latin typeface="Times New Roman" pitchFamily="18" charset="0"/>
              <a:cs typeface="Times New Roman" pitchFamily="18" charset="0"/>
            </a:endParaRPr>
          </a:p>
          <a:p>
            <a:endParaRPr lang="en-US" dirty="0" smtClean="0"/>
          </a:p>
          <a:p>
            <a:r>
              <a:rPr lang="en-US" dirty="0" smtClean="0"/>
              <a:t>For each VPL candidate </a:t>
            </a:r>
            <a:r>
              <a:rPr lang="en-US" b="1" i="1" dirty="0" err="1" smtClean="0">
                <a:solidFill>
                  <a:srgbClr val="FF9900"/>
                </a:solidFill>
                <a:latin typeface="Times New Roman" pitchFamily="18" charset="0"/>
                <a:cs typeface="Times New Roman" pitchFamily="18" charset="0"/>
              </a:rPr>
              <a:t>i</a:t>
            </a:r>
            <a:endParaRPr lang="en-US" b="1" i="1" baseline="-25000" dirty="0" smtClean="0">
              <a:solidFill>
                <a:srgbClr val="FF9900"/>
              </a:solidFill>
              <a:latin typeface="Times New Roman" pitchFamily="18" charset="0"/>
              <a:cs typeface="Times New Roman" pitchFamily="18" charset="0"/>
            </a:endParaRPr>
          </a:p>
          <a:p>
            <a:pPr lvl="1"/>
            <a:endParaRPr lang="en-US" dirty="0" smtClean="0"/>
          </a:p>
          <a:p>
            <a:pPr lvl="1"/>
            <a:r>
              <a:rPr lang="en-US" dirty="0" smtClean="0"/>
              <a:t>Estimate total image contribution </a:t>
            </a:r>
            <a:r>
              <a:rPr lang="en-US" b="1" dirty="0" err="1" smtClean="0">
                <a:solidFill>
                  <a:srgbClr val="FF9900"/>
                </a:solidFill>
                <a:latin typeface="Symbol" pitchFamily="18" charset="2"/>
              </a:rPr>
              <a:t>F</a:t>
            </a:r>
            <a:r>
              <a:rPr lang="en-US" b="1" i="1" baseline="-25000" dirty="0" err="1" smtClean="0">
                <a:solidFill>
                  <a:srgbClr val="FF9900"/>
                </a:solidFill>
                <a:latin typeface="Times New Roman" pitchFamily="18" charset="0"/>
                <a:cs typeface="Times New Roman" pitchFamily="18" charset="0"/>
              </a:rPr>
              <a:t>i</a:t>
            </a:r>
            <a:endParaRPr lang="en-US" b="1" i="1" baseline="-25000" dirty="0" smtClean="0">
              <a:solidFill>
                <a:srgbClr val="FF9900"/>
              </a:solidFill>
              <a:latin typeface="Times New Roman" pitchFamily="18" charset="0"/>
              <a:cs typeface="Times New Roman" pitchFamily="18" charset="0"/>
            </a:endParaRPr>
          </a:p>
          <a:p>
            <a:pPr lvl="1"/>
            <a:endParaRPr lang="en-US" dirty="0" smtClean="0"/>
          </a:p>
          <a:p>
            <a:pPr lvl="1"/>
            <a:r>
              <a:rPr lang="en-US" dirty="0" smtClean="0"/>
              <a:t>Accept w/ probability</a:t>
            </a:r>
            <a:br>
              <a:rPr lang="en-US" dirty="0" smtClean="0"/>
            </a:br>
            <a:r>
              <a:rPr lang="en-US" dirty="0" smtClean="0"/>
              <a:t/>
            </a:r>
            <a:br>
              <a:rPr lang="en-US" dirty="0" smtClean="0"/>
            </a:br>
            <a:r>
              <a:rPr lang="en-US" dirty="0" smtClean="0"/>
              <a:t>(divide</a:t>
            </a:r>
            <a:r>
              <a:rPr lang="cs-CZ" dirty="0" smtClean="0"/>
              <a:t> </a:t>
            </a:r>
            <a:r>
              <a:rPr lang="en-US" dirty="0" smtClean="0"/>
              <a:t>energy of an accepted VPL </a:t>
            </a:r>
            <a:r>
              <a:rPr lang="cs-CZ" dirty="0" smtClean="0"/>
              <a:t>by </a:t>
            </a:r>
            <a:r>
              <a:rPr lang="en-US" b="1" i="1" dirty="0" smtClean="0">
                <a:solidFill>
                  <a:srgbClr val="FF9900"/>
                </a:solidFill>
                <a:latin typeface="Times New Roman" pitchFamily="18" charset="0"/>
                <a:cs typeface="Times New Roman" pitchFamily="18" charset="0"/>
              </a:rPr>
              <a:t>p</a:t>
            </a:r>
            <a:r>
              <a:rPr lang="en-US" b="1" i="1" baseline="-25000" dirty="0" smtClean="0">
                <a:solidFill>
                  <a:srgbClr val="FF9900"/>
                </a:solidFill>
                <a:latin typeface="Times New Roman" pitchFamily="18" charset="0"/>
                <a:cs typeface="Times New Roman" pitchFamily="18" charset="0"/>
              </a:rPr>
              <a:t>i</a:t>
            </a:r>
            <a:r>
              <a:rPr lang="en-US" b="1" dirty="0" smtClean="0">
                <a:solidFill>
                  <a:srgbClr val="FF9900"/>
                </a:solidFill>
              </a:rPr>
              <a:t> </a:t>
            </a:r>
            <a:r>
              <a:rPr lang="en-US" dirty="0" smtClean="0"/>
              <a:t>)</a:t>
            </a:r>
          </a:p>
          <a:p>
            <a:pPr lvl="1"/>
            <a:endParaRPr lang="en-US" dirty="0" smtClean="0"/>
          </a:p>
          <a:p>
            <a:pPr lvl="1"/>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11</a:t>
            </a:fld>
            <a:endParaRPr lang="en-US" dirty="0">
              <a:solidFill>
                <a:srgbClr val="FFFFFF"/>
              </a:solidFill>
            </a:endParaRPr>
          </a:p>
        </p:txBody>
      </p:sp>
      <p:sp>
        <p:nvSpPr>
          <p:cNvPr id="4" name="Title 3"/>
          <p:cNvSpPr>
            <a:spLocks noGrp="1"/>
          </p:cNvSpPr>
          <p:nvPr>
            <p:ph type="title"/>
          </p:nvPr>
        </p:nvSpPr>
        <p:spPr/>
        <p:txBody>
          <a:bodyPr/>
          <a:lstStyle/>
          <a:p>
            <a:r>
              <a:rPr lang="en-US" dirty="0" smtClean="0"/>
              <a:t>VPL rejection – Algorithm</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3083726"/>
              </p:ext>
            </p:extLst>
          </p:nvPr>
        </p:nvGraphicFramePr>
        <p:xfrm>
          <a:off x="4591050" y="4052887"/>
          <a:ext cx="2947988" cy="1109663"/>
        </p:xfrm>
        <a:graphic>
          <a:graphicData uri="http://schemas.openxmlformats.org/presentationml/2006/ole">
            <mc:AlternateContent xmlns:mc="http://schemas.openxmlformats.org/markup-compatibility/2006">
              <mc:Choice xmlns:v="urn:schemas-microsoft-com:vml" Requires="v">
                <p:oleObj spid="_x0000_s1146" name="Rovnice" r:id="rId4" imgW="1282680" imgH="482400" progId="Equation.3">
                  <p:embed/>
                </p:oleObj>
              </mc:Choice>
              <mc:Fallback>
                <p:oleObj name="Rovnice" r:id="rId4" imgW="1282680" imgH="482400" progId="Equation.3">
                  <p:embed/>
                  <p:pic>
                    <p:nvPicPr>
                      <p:cNvPr id="0" name="Picture 2"/>
                      <p:cNvPicPr>
                        <a:picLocks noChangeAspect="1" noChangeArrowheads="1"/>
                      </p:cNvPicPr>
                      <p:nvPr/>
                    </p:nvPicPr>
                    <p:blipFill>
                      <a:blip r:embed="rId5">
                        <a:lum bright="100000"/>
                        <a:grayscl/>
                        <a:biLevel thresh="50000"/>
                        <a:extLst>
                          <a:ext uri="{28A0092B-C50C-407E-A947-70E740481C1C}">
                            <a14:useLocalDpi xmlns:a14="http://schemas.microsoft.com/office/drawing/2010/main" val="0"/>
                          </a:ext>
                        </a:extLst>
                      </a:blip>
                      <a:srcRect/>
                      <a:stretch>
                        <a:fillRect/>
                      </a:stretch>
                    </p:blipFill>
                    <p:spPr bwMode="auto">
                      <a:xfrm>
                        <a:off x="4591050" y="4052887"/>
                        <a:ext cx="2947988" cy="110966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need to </a:t>
            </a:r>
            <a:r>
              <a:rPr lang="en-US" smtClean="0"/>
              <a:t>be accurate</a:t>
            </a:r>
            <a:endParaRPr lang="en-US" dirty="0" smtClean="0"/>
          </a:p>
          <a:p>
            <a:endParaRPr lang="en-US" dirty="0" smtClean="0"/>
          </a:p>
          <a:p>
            <a:r>
              <a:rPr lang="en-US" dirty="0" smtClean="0"/>
              <a:t>Estimating </a:t>
            </a:r>
            <a:r>
              <a:rPr lang="en-US" b="1" dirty="0" smtClean="0">
                <a:solidFill>
                  <a:srgbClr val="FF9900"/>
                </a:solidFill>
                <a:latin typeface="Symbol" pitchFamily="18" charset="2"/>
              </a:rPr>
              <a:t>F</a:t>
            </a:r>
            <a:r>
              <a:rPr lang="en-US" b="1" i="1" baseline="-25000" dirty="0" smtClean="0">
                <a:solidFill>
                  <a:srgbClr val="FF9900"/>
                </a:solidFill>
                <a:latin typeface="Times New Roman" pitchFamily="18" charset="0"/>
                <a:cs typeface="Times New Roman" pitchFamily="18" charset="0"/>
              </a:rPr>
              <a:t>v</a:t>
            </a:r>
            <a:r>
              <a:rPr lang="en-US" dirty="0" smtClean="0"/>
              <a:t> (average VPL contribution)</a:t>
            </a:r>
          </a:p>
          <a:p>
            <a:pPr lvl="1"/>
            <a:r>
              <a:rPr lang="en-US" dirty="0" smtClean="0"/>
              <a:t>Based on a few pilot VPLs</a:t>
            </a:r>
          </a:p>
          <a:p>
            <a:pPr lvl="1"/>
            <a:endParaRPr lang="en-US" dirty="0" smtClean="0"/>
          </a:p>
          <a:p>
            <a:r>
              <a:rPr lang="en-US" dirty="0" smtClean="0"/>
              <a:t>Estimating </a:t>
            </a:r>
            <a:r>
              <a:rPr lang="en-US" b="1" dirty="0" err="1" smtClean="0">
                <a:solidFill>
                  <a:srgbClr val="FF9900"/>
                </a:solidFill>
                <a:latin typeface="Symbol" pitchFamily="18" charset="2"/>
              </a:rPr>
              <a:t>F</a:t>
            </a:r>
            <a:r>
              <a:rPr lang="en-US" b="1" i="1" baseline="-25000" dirty="0" err="1" smtClean="0">
                <a:solidFill>
                  <a:srgbClr val="FF9900"/>
                </a:solidFill>
                <a:latin typeface="Times New Roman" pitchFamily="18" charset="0"/>
                <a:cs typeface="Times New Roman" pitchFamily="18" charset="0"/>
              </a:rPr>
              <a:t>i</a:t>
            </a:r>
            <a:r>
              <a:rPr lang="en-US" dirty="0" smtClean="0"/>
              <a:t> (contribution of VPL candidate </a:t>
            </a:r>
            <a:r>
              <a:rPr lang="en-US" b="1" i="1" dirty="0" err="1" smtClean="0">
                <a:solidFill>
                  <a:srgbClr val="FF9900"/>
                </a:solidFill>
                <a:latin typeface="Times New Roman" pitchFamily="18" charset="0"/>
                <a:cs typeface="Times New Roman" pitchFamily="18" charset="0"/>
              </a:rPr>
              <a:t>i</a:t>
            </a:r>
            <a:r>
              <a:rPr lang="en-US" dirty="0" smtClean="0"/>
              <a:t> )</a:t>
            </a:r>
          </a:p>
          <a:p>
            <a:pPr lvl="1"/>
            <a:r>
              <a:rPr lang="en-US" dirty="0" smtClean="0"/>
              <a:t>Contribution to only a few image pixels</a:t>
            </a:r>
          </a:p>
          <a:p>
            <a:pPr lvl="1"/>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12</a:t>
            </a:fld>
            <a:endParaRPr lang="en-US" dirty="0">
              <a:solidFill>
                <a:srgbClr val="FFFFFF"/>
              </a:solidFill>
            </a:endParaRPr>
          </a:p>
        </p:txBody>
      </p:sp>
      <p:sp>
        <p:nvSpPr>
          <p:cNvPr id="4" name="Title 3"/>
          <p:cNvSpPr>
            <a:spLocks noGrp="1"/>
          </p:cNvSpPr>
          <p:nvPr>
            <p:ph type="title"/>
          </p:nvPr>
        </p:nvSpPr>
        <p:spPr/>
        <p:txBody>
          <a:bodyPr/>
          <a:lstStyle/>
          <a:p>
            <a:r>
              <a:rPr lang="en-US" dirty="0" smtClean="0"/>
              <a:t>Estimating image contribution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VPL rejection – Results</a:t>
            </a:r>
            <a:endParaRPr lang="en-US" dirty="0"/>
          </a:p>
        </p:txBody>
      </p:sp>
      <p:pic>
        <p:nvPicPr>
          <p:cNvPr id="1026" name="Picture 2" descr="D:\Publications\EG2010_ImportanceVPLs\images\EG10_1_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16" y="1062432"/>
            <a:ext cx="4280524" cy="4753948"/>
          </a:xfrm>
          <a:prstGeom prst="rect">
            <a:avLst/>
          </a:prstGeom>
          <a:noFill/>
          <a:ln w="25400">
            <a:noFill/>
          </a:ln>
          <a:effectLst>
            <a:outerShdw blurRad="2413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D:\Publications\EG2010_ImportanceVPLs\images\EG10_2_n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108" y="1062432"/>
            <a:ext cx="4280524" cy="4753948"/>
          </a:xfrm>
          <a:prstGeom prst="rect">
            <a:avLst/>
          </a:prstGeom>
          <a:noFill/>
          <a:ln w="25400">
            <a:noFill/>
          </a:ln>
          <a:effectLst>
            <a:outerShdw blurRad="2413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8116" y="5874603"/>
            <a:ext cx="4280400" cy="830997"/>
          </a:xfrm>
          <a:prstGeom prst="rect">
            <a:avLst/>
          </a:prstGeom>
          <a:noFill/>
        </p:spPr>
        <p:txBody>
          <a:bodyPr wrap="square" rtlCol="0">
            <a:spAutoFit/>
          </a:bodyPr>
          <a:lstStyle/>
          <a:p>
            <a:pPr algn="ctr"/>
            <a:r>
              <a:rPr lang="en-US" sz="2400" dirty="0" smtClean="0">
                <a:latin typeface="+mn-lt"/>
              </a:rPr>
              <a:t>Instant </a:t>
            </a:r>
            <a:r>
              <a:rPr lang="en-US" sz="2400" dirty="0" err="1" smtClean="0">
                <a:latin typeface="+mn-lt"/>
              </a:rPr>
              <a:t>Radiosity</a:t>
            </a:r>
            <a:endParaRPr lang="en-US" sz="2400" dirty="0" smtClean="0">
              <a:latin typeface="+mn-lt"/>
            </a:endParaRPr>
          </a:p>
          <a:p>
            <a:pPr algn="ctr"/>
            <a:endParaRPr lang="en-US" sz="2400" dirty="0">
              <a:latin typeface="+mn-lt"/>
            </a:endParaRPr>
          </a:p>
        </p:txBody>
      </p:sp>
      <p:sp>
        <p:nvSpPr>
          <p:cNvPr id="9" name="TextBox 8"/>
          <p:cNvSpPr txBox="1"/>
          <p:nvPr/>
        </p:nvSpPr>
        <p:spPr>
          <a:xfrm>
            <a:off x="4648200" y="5874603"/>
            <a:ext cx="4267200" cy="830997"/>
          </a:xfrm>
          <a:prstGeom prst="rect">
            <a:avLst/>
          </a:prstGeom>
          <a:noFill/>
        </p:spPr>
        <p:txBody>
          <a:bodyPr wrap="square" rtlCol="0">
            <a:spAutoFit/>
          </a:bodyPr>
          <a:lstStyle/>
          <a:p>
            <a:pPr algn="ctr"/>
            <a:r>
              <a:rPr lang="en-US" sz="2400" dirty="0" smtClean="0">
                <a:latin typeface="+mn-lt"/>
              </a:rPr>
              <a:t>[</a:t>
            </a:r>
            <a:r>
              <a:rPr lang="en-US" sz="2400" dirty="0" err="1" smtClean="0">
                <a:latin typeface="+mn-lt"/>
              </a:rPr>
              <a:t>Georgiev</a:t>
            </a:r>
            <a:r>
              <a:rPr lang="en-US" sz="2400" dirty="0" smtClean="0">
                <a:latin typeface="+mn-lt"/>
              </a:rPr>
              <a:t> et al. 2010]</a:t>
            </a:r>
            <a:br>
              <a:rPr lang="en-US" sz="2400" dirty="0" smtClean="0">
                <a:latin typeface="+mn-lt"/>
              </a:rPr>
            </a:br>
            <a:r>
              <a:rPr lang="en-US" sz="2400" dirty="0" smtClean="0">
                <a:latin typeface="+mn-lt"/>
              </a:rPr>
              <a:t> (7% acceptance)</a:t>
            </a:r>
            <a:endParaRPr lang="en-US" sz="2400" dirty="0">
              <a:latin typeface="+mn-lt"/>
            </a:endParaRPr>
          </a:p>
        </p:txBody>
      </p:sp>
    </p:spTree>
    <p:extLst>
      <p:ext uri="{BB962C8B-B14F-4D97-AF65-F5344CB8AC3E}">
        <p14:creationId xmlns:p14="http://schemas.microsoft.com/office/powerpoint/2010/main" val="189752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Cheap &amp; simple</a:t>
            </a:r>
          </a:p>
          <a:p>
            <a:endParaRPr lang="en-US" dirty="0" smtClean="0"/>
          </a:p>
          <a:p>
            <a:r>
              <a:rPr lang="en-US" dirty="0" smtClean="0"/>
              <a:t>Can help a lot</a:t>
            </a:r>
          </a:p>
          <a:p>
            <a:endParaRPr lang="en-US" dirty="0" smtClean="0"/>
          </a:p>
          <a:p>
            <a:r>
              <a:rPr lang="en-US" dirty="0" smtClean="0"/>
              <a:t>“One-pixel image” assumption</a:t>
            </a:r>
          </a:p>
          <a:p>
            <a:pPr lvl="1"/>
            <a:r>
              <a:rPr lang="en-US" dirty="0" smtClean="0"/>
              <a:t>Not suitable for local light inter-reflections</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14</a:t>
            </a:fld>
            <a:endParaRPr lang="en-US" dirty="0">
              <a:solidFill>
                <a:srgbClr val="FFFFFF"/>
              </a:solidFill>
            </a:endParaRPr>
          </a:p>
        </p:txBody>
      </p:sp>
      <p:sp>
        <p:nvSpPr>
          <p:cNvPr id="4" name="Title 3"/>
          <p:cNvSpPr>
            <a:spLocks noGrp="1"/>
          </p:cNvSpPr>
          <p:nvPr>
            <p:ph type="title"/>
          </p:nvPr>
        </p:nvSpPr>
        <p:spPr/>
        <p:txBody>
          <a:bodyPr/>
          <a:lstStyle/>
          <a:p>
            <a:r>
              <a:rPr lang="en-US" dirty="0"/>
              <a:t>VPL rejection – Conclusion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bwMode="auto">
          <a:xfrm>
            <a:off x="152400" y="609600"/>
            <a:ext cx="8763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2667000"/>
            <a:ext cx="9144000" cy="1257300"/>
          </a:xfrm>
        </p:spPr>
        <p:txBody>
          <a:bodyPr/>
          <a:lstStyle/>
          <a:p>
            <a:pPr lvl="1"/>
            <a:r>
              <a:rPr lang="en-US" b="1" dirty="0" smtClean="0"/>
              <a:t>Metropolis sampling for VPL distribution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“Metropolis instant </a:t>
            </a:r>
            <a:r>
              <a:rPr lang="en-US" dirty="0" err="1" smtClean="0"/>
              <a:t>radiosity</a:t>
            </a:r>
            <a:r>
              <a:rPr lang="en-US" dirty="0" smtClean="0"/>
              <a:t>”</a:t>
            </a:r>
            <a:br>
              <a:rPr lang="en-US" dirty="0" smtClean="0"/>
            </a:br>
            <a:r>
              <a:rPr lang="en-US" dirty="0" smtClean="0"/>
              <a:t>[Segovia et al., EG 2007]</a:t>
            </a:r>
          </a:p>
          <a:p>
            <a:endParaRPr lang="en-US" dirty="0" smtClean="0"/>
          </a:p>
          <a:p>
            <a:endParaRPr lang="en-US" dirty="0" smtClean="0"/>
          </a:p>
          <a:p>
            <a:endParaRPr lang="en-US" dirty="0" smtClean="0"/>
          </a:p>
          <a:p>
            <a:r>
              <a:rPr lang="en-US" dirty="0" smtClean="0"/>
              <a:t>Good for large environments but not for local interactions</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16</a:t>
            </a:fld>
            <a:endParaRPr lang="en-US" dirty="0">
              <a:solidFill>
                <a:srgbClr val="FFFFFF"/>
              </a:solidFill>
            </a:endParaRPr>
          </a:p>
        </p:txBody>
      </p:sp>
      <p:sp>
        <p:nvSpPr>
          <p:cNvPr id="4" name="Title 3"/>
          <p:cNvSpPr>
            <a:spLocks noGrp="1"/>
          </p:cNvSpPr>
          <p:nvPr>
            <p:ph type="title"/>
          </p:nvPr>
        </p:nvSpPr>
        <p:spPr>
          <a:xfrm>
            <a:off x="228600" y="85725"/>
            <a:ext cx="8713788" cy="857250"/>
          </a:xfrm>
        </p:spPr>
        <p:txBody>
          <a:bodyPr/>
          <a:lstStyle/>
          <a:p>
            <a:r>
              <a:rPr lang="en-US" dirty="0" smtClean="0"/>
              <a:t>Metropolis sampling for VPL </a:t>
            </a:r>
            <a:r>
              <a:rPr lang="en-US" dirty="0" err="1" smtClean="0"/>
              <a:t>distrib</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17</a:t>
            </a:fld>
            <a:endParaRPr lang="en-US" dirty="0">
              <a:solidFill>
                <a:srgbClr val="FFFFFF"/>
              </a:solidFill>
            </a:endParaRPr>
          </a:p>
        </p:txBody>
      </p:sp>
      <p:sp>
        <p:nvSpPr>
          <p:cNvPr id="4" name="Title 3"/>
          <p:cNvSpPr>
            <a:spLocks noGrp="1"/>
          </p:cNvSpPr>
          <p:nvPr>
            <p:ph type="title"/>
          </p:nvPr>
        </p:nvSpPr>
        <p:spPr/>
        <p:txBody>
          <a:bodyPr/>
          <a:lstStyle/>
          <a:p>
            <a:r>
              <a:rPr lang="en-US" dirty="0" smtClean="0"/>
              <a:t>Metropolis IR – Path mutation</a:t>
            </a:r>
            <a:endParaRPr lang="en-US" dirty="0"/>
          </a:p>
        </p:txBody>
      </p:sp>
      <p:grpSp>
        <p:nvGrpSpPr>
          <p:cNvPr id="5" name="Group 4"/>
          <p:cNvGrpSpPr/>
          <p:nvPr/>
        </p:nvGrpSpPr>
        <p:grpSpPr>
          <a:xfrm>
            <a:off x="2419721" y="1600200"/>
            <a:ext cx="4304558" cy="3946035"/>
            <a:chOff x="457200" y="2730335"/>
            <a:chExt cx="3733800" cy="3422815"/>
          </a:xfrm>
        </p:grpSpPr>
        <p:sp>
          <p:nvSpPr>
            <p:cNvPr id="6" name="Rectangle 5"/>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9" name="Group 8"/>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21" name="Isosceles Triangle 20"/>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22" name="Rectangle 21"/>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0" name="Sun 9"/>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1" name="Rectangle 10"/>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2298270" y="2949787"/>
              <a:ext cx="129234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light source</a:t>
              </a:r>
              <a:endParaRPr lang="cs-CZ"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02687" y="5368592"/>
              <a:ext cx="89639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camera</a:t>
              </a:r>
              <a:endParaRPr lang="cs-CZ" dirty="0">
                <a:solidFill>
                  <a:schemeClr val="bg1"/>
                </a:solidFill>
                <a:effectLst>
                  <a:outerShdw blurRad="38100" dist="38100" dir="2700000" algn="tl">
                    <a:srgbClr val="000000">
                      <a:alpha val="43137"/>
                    </a:srgbClr>
                  </a:outerShdw>
                </a:effectLst>
              </a:endParaRPr>
            </a:p>
          </p:txBody>
        </p:sp>
        <p:sp>
          <p:nvSpPr>
            <p:cNvPr id="20" name="Rectangle 19"/>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96" name="Oval 95"/>
          <p:cNvSpPr/>
          <p:nvPr/>
        </p:nvSpPr>
        <p:spPr>
          <a:xfrm>
            <a:off x="3960631" y="1993602"/>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09"/>
          <p:cNvSpPr/>
          <p:nvPr/>
        </p:nvSpPr>
        <p:spPr>
          <a:xfrm>
            <a:off x="2587448" y="2782187"/>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11"/>
          <p:cNvSpPr/>
          <p:nvPr/>
        </p:nvSpPr>
        <p:spPr>
          <a:xfrm>
            <a:off x="6408713" y="3456191"/>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3" name="Oval 112"/>
          <p:cNvSpPr/>
          <p:nvPr/>
        </p:nvSpPr>
        <p:spPr>
          <a:xfrm>
            <a:off x="5220663" y="4455345"/>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4" name="Oval 113"/>
          <p:cNvSpPr/>
          <p:nvPr/>
        </p:nvSpPr>
        <p:spPr>
          <a:xfrm>
            <a:off x="3810000" y="4791991"/>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6" name="Straight Arrow Connector 115"/>
          <p:cNvCxnSpPr/>
          <p:nvPr/>
        </p:nvCxnSpPr>
        <p:spPr>
          <a:xfrm flipV="1">
            <a:off x="2707516" y="2085975"/>
            <a:ext cx="1302509" cy="692909"/>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2725358" y="2894858"/>
            <a:ext cx="3727446" cy="619732"/>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5348125" y="3586232"/>
            <a:ext cx="1088359" cy="896558"/>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3956453" y="4554158"/>
            <a:ext cx="1275699" cy="272090"/>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6328111" y="2844905"/>
            <a:ext cx="2730618" cy="850795"/>
            <a:chOff x="6328111" y="2844905"/>
            <a:chExt cx="2730618" cy="850795"/>
          </a:xfrm>
        </p:grpSpPr>
        <p:cxnSp>
          <p:nvCxnSpPr>
            <p:cNvPr id="137" name="Straight Arrow Connector 136"/>
            <p:cNvCxnSpPr>
              <a:stCxn id="138" idx="1"/>
            </p:cNvCxnSpPr>
            <p:nvPr/>
          </p:nvCxnSpPr>
          <p:spPr bwMode="auto">
            <a:xfrm flipH="1">
              <a:off x="6629400" y="3168071"/>
              <a:ext cx="609600" cy="284268"/>
            </a:xfrm>
            <a:prstGeom prst="straightConnector1">
              <a:avLst/>
            </a:prstGeom>
            <a:solidFill>
              <a:schemeClr val="accent1"/>
            </a:solidFill>
            <a:ln w="19050" cap="flat" cmpd="sng" algn="ctr">
              <a:solidFill>
                <a:schemeClr val="tx1"/>
              </a:solidFill>
              <a:prstDash val="solid"/>
              <a:round/>
              <a:headEnd type="none" w="med" len="med"/>
              <a:tailEnd type="arrow"/>
            </a:ln>
            <a:effectLst>
              <a:outerShdw blurRad="50800" dist="38100" dir="18900000" algn="bl" rotWithShape="0">
                <a:prstClr val="black">
                  <a:alpha val="40000"/>
                </a:prstClr>
              </a:outerShdw>
            </a:effectLst>
          </p:spPr>
        </p:cxnSp>
        <p:sp>
          <p:nvSpPr>
            <p:cNvPr id="138" name="TextBox 137"/>
            <p:cNvSpPr txBox="1"/>
            <p:nvPr/>
          </p:nvSpPr>
          <p:spPr>
            <a:xfrm>
              <a:off x="7239000" y="2844905"/>
              <a:ext cx="1819729" cy="646331"/>
            </a:xfrm>
            <a:prstGeom prst="rect">
              <a:avLst/>
            </a:prstGeom>
            <a:noFill/>
          </p:spPr>
          <p:txBody>
            <a:bodyPr wrap="none" rtlCol="0">
              <a:spAutoFit/>
            </a:bodyPr>
            <a:lstStyle/>
            <a:p>
              <a:r>
                <a:rPr lang="en-US" b="1" dirty="0" smtClean="0"/>
                <a:t>VPL</a:t>
              </a:r>
              <a:r>
                <a:rPr lang="en-US" dirty="0" smtClean="0"/>
                <a:t> = 2</a:t>
              </a:r>
              <a:r>
                <a:rPr lang="en-US" baseline="30000" dirty="0" smtClean="0"/>
                <a:t>nd</a:t>
              </a:r>
              <a:r>
                <a:rPr lang="en-US" dirty="0" smtClean="0"/>
                <a:t> vertex </a:t>
              </a:r>
              <a:br>
                <a:rPr lang="en-US" dirty="0" smtClean="0"/>
              </a:br>
              <a:r>
                <a:rPr lang="en-US" dirty="0" smtClean="0"/>
                <a:t>from  the camera</a:t>
              </a:r>
              <a:endParaRPr lang="cs-CZ" dirty="0"/>
            </a:p>
          </p:txBody>
        </p:sp>
        <p:grpSp>
          <p:nvGrpSpPr>
            <p:cNvPr id="143" name="Group 142"/>
            <p:cNvGrpSpPr/>
            <p:nvPr/>
          </p:nvGrpSpPr>
          <p:grpSpPr>
            <a:xfrm>
              <a:off x="6328111" y="3353368"/>
              <a:ext cx="210606" cy="342332"/>
              <a:chOff x="2007989" y="1708067"/>
              <a:chExt cx="2335411" cy="3527607"/>
            </a:xfrm>
          </p:grpSpPr>
          <p:sp>
            <p:nvSpPr>
              <p:cNvPr id="144" name="Pie 143"/>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5" name="Isosceles Triangle 144"/>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6" name="Isosceles Triangle 145"/>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7" name="Isosceles Triangle 146"/>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8" name="Isosceles Triangle 147"/>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18</a:t>
            </a:fld>
            <a:endParaRPr lang="en-US" dirty="0">
              <a:solidFill>
                <a:srgbClr val="FFFFFF"/>
              </a:solidFill>
            </a:endParaRPr>
          </a:p>
        </p:txBody>
      </p:sp>
      <p:sp>
        <p:nvSpPr>
          <p:cNvPr id="4" name="Title 3"/>
          <p:cNvSpPr>
            <a:spLocks noGrp="1"/>
          </p:cNvSpPr>
          <p:nvPr>
            <p:ph type="title"/>
          </p:nvPr>
        </p:nvSpPr>
        <p:spPr/>
        <p:txBody>
          <a:bodyPr/>
          <a:lstStyle/>
          <a:p>
            <a:r>
              <a:rPr lang="en-US" dirty="0"/>
              <a:t>Metropolis IR – Path mutation</a:t>
            </a:r>
          </a:p>
        </p:txBody>
      </p:sp>
      <p:grpSp>
        <p:nvGrpSpPr>
          <p:cNvPr id="5" name="Group 4"/>
          <p:cNvGrpSpPr/>
          <p:nvPr/>
        </p:nvGrpSpPr>
        <p:grpSpPr>
          <a:xfrm>
            <a:off x="2419721" y="1600200"/>
            <a:ext cx="4304558" cy="3946035"/>
            <a:chOff x="457200" y="2730335"/>
            <a:chExt cx="3733800" cy="3422815"/>
          </a:xfrm>
        </p:grpSpPr>
        <p:sp>
          <p:nvSpPr>
            <p:cNvPr id="6" name="Rectangle 5"/>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9" name="Group 8"/>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21" name="Isosceles Triangle 20"/>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22" name="Rectangle 21"/>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0" name="Sun 9"/>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1" name="Rectangle 10"/>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2298270" y="2949787"/>
              <a:ext cx="129234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light source</a:t>
              </a:r>
              <a:endParaRPr lang="cs-CZ"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02687" y="5368592"/>
              <a:ext cx="89639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camera</a:t>
              </a:r>
              <a:endParaRPr lang="cs-CZ" dirty="0">
                <a:solidFill>
                  <a:schemeClr val="bg1"/>
                </a:solidFill>
                <a:effectLst>
                  <a:outerShdw blurRad="38100" dist="38100" dir="2700000" algn="tl">
                    <a:srgbClr val="000000">
                      <a:alpha val="43137"/>
                    </a:srgbClr>
                  </a:outerShdw>
                </a:effectLst>
              </a:endParaRPr>
            </a:p>
          </p:txBody>
        </p:sp>
        <p:sp>
          <p:nvSpPr>
            <p:cNvPr id="20" name="Rectangle 19"/>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96" name="Oval 95"/>
          <p:cNvSpPr/>
          <p:nvPr/>
        </p:nvSpPr>
        <p:spPr>
          <a:xfrm>
            <a:off x="3960631" y="1993602"/>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09"/>
          <p:cNvSpPr/>
          <p:nvPr/>
        </p:nvSpPr>
        <p:spPr>
          <a:xfrm>
            <a:off x="2587448" y="2917796"/>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11"/>
          <p:cNvSpPr/>
          <p:nvPr/>
        </p:nvSpPr>
        <p:spPr>
          <a:xfrm>
            <a:off x="6427226" y="2971800"/>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3" name="Oval 112"/>
          <p:cNvSpPr/>
          <p:nvPr/>
        </p:nvSpPr>
        <p:spPr>
          <a:xfrm>
            <a:off x="5423307" y="4455345"/>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4" name="Oval 113"/>
          <p:cNvSpPr/>
          <p:nvPr/>
        </p:nvSpPr>
        <p:spPr>
          <a:xfrm>
            <a:off x="3810000" y="4791991"/>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6" name="Straight Arrow Connector 115"/>
          <p:cNvCxnSpPr/>
          <p:nvPr/>
        </p:nvCxnSpPr>
        <p:spPr>
          <a:xfrm flipV="1">
            <a:off x="2733675" y="2085976"/>
            <a:ext cx="1276350" cy="847724"/>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5533901" y="3038475"/>
            <a:ext cx="962150" cy="1462273"/>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3956453" y="4552950"/>
            <a:ext cx="1501372" cy="273298"/>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6328111" y="3353368"/>
            <a:ext cx="210606" cy="342332"/>
            <a:chOff x="2007989" y="1708067"/>
            <a:chExt cx="2335411" cy="3527607"/>
          </a:xfrm>
        </p:grpSpPr>
        <p:sp>
          <p:nvSpPr>
            <p:cNvPr id="115" name="Pie 114"/>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7" name="Isosceles Triangle 11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8" name="Isosceles Triangle 11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0" name="Isosceles Triangle 119"/>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1" name="Isosceles Triangle 120"/>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cxnSp>
        <p:nvCxnSpPr>
          <p:cNvPr id="119" name="Straight Arrow Connector 118"/>
          <p:cNvCxnSpPr/>
          <p:nvPr/>
        </p:nvCxnSpPr>
        <p:spPr>
          <a:xfrm>
            <a:off x="2714625" y="3000375"/>
            <a:ext cx="3752850" cy="38100"/>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342594" y="2866904"/>
            <a:ext cx="210606" cy="342332"/>
            <a:chOff x="2007989" y="1708067"/>
            <a:chExt cx="2335411" cy="3527607"/>
          </a:xfrm>
        </p:grpSpPr>
        <p:sp>
          <p:nvSpPr>
            <p:cNvPr id="128" name="Pie 127"/>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9" name="Isosceles Triangle 128"/>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1" name="Isosceles Triangle 130"/>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2" name="Isosceles Triangle 131"/>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3" name="Isosceles Triangle 132"/>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134" name="TextBox 133"/>
          <p:cNvSpPr txBox="1"/>
          <p:nvPr/>
        </p:nvSpPr>
        <p:spPr>
          <a:xfrm>
            <a:off x="7239000" y="2844905"/>
            <a:ext cx="1819729" cy="646331"/>
          </a:xfrm>
          <a:prstGeom prst="rect">
            <a:avLst/>
          </a:prstGeom>
          <a:noFill/>
        </p:spPr>
        <p:txBody>
          <a:bodyPr wrap="none" rtlCol="0">
            <a:spAutoFit/>
          </a:bodyPr>
          <a:lstStyle/>
          <a:p>
            <a:r>
              <a:rPr lang="en-US" b="1" dirty="0" smtClean="0"/>
              <a:t>VPL</a:t>
            </a:r>
            <a:r>
              <a:rPr lang="en-US" dirty="0" smtClean="0"/>
              <a:t> = 2</a:t>
            </a:r>
            <a:r>
              <a:rPr lang="en-US" baseline="30000" dirty="0" smtClean="0"/>
              <a:t>nd</a:t>
            </a:r>
            <a:r>
              <a:rPr lang="en-US" dirty="0" smtClean="0"/>
              <a:t> vertex </a:t>
            </a:r>
            <a:br>
              <a:rPr lang="en-US" dirty="0" smtClean="0"/>
            </a:br>
            <a:r>
              <a:rPr lang="en-US" dirty="0" smtClean="0"/>
              <a:t>from  the camera</a:t>
            </a:r>
            <a:endParaRPr lang="cs-CZ" dirty="0"/>
          </a:p>
        </p:txBody>
      </p:sp>
      <p:cxnSp>
        <p:nvCxnSpPr>
          <p:cNvPr id="135" name="Straight Arrow Connector 134"/>
          <p:cNvCxnSpPr/>
          <p:nvPr/>
        </p:nvCxnSpPr>
        <p:spPr bwMode="auto">
          <a:xfrm flipH="1" flipV="1">
            <a:off x="6629400" y="3054702"/>
            <a:ext cx="609600" cy="113369"/>
          </a:xfrm>
          <a:prstGeom prst="straightConnector1">
            <a:avLst/>
          </a:prstGeom>
          <a:solidFill>
            <a:schemeClr val="accent1"/>
          </a:solidFill>
          <a:ln w="19050" cap="flat" cmpd="sng" algn="ctr">
            <a:solidFill>
              <a:schemeClr val="tx1"/>
            </a:solidFill>
            <a:prstDash val="solid"/>
            <a:round/>
            <a:headEnd type="none" w="med" len="med"/>
            <a:tailEnd type="arrow"/>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20078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19</a:t>
            </a:fld>
            <a:endParaRPr lang="en-US" dirty="0">
              <a:solidFill>
                <a:srgbClr val="FFFFFF"/>
              </a:solidFill>
            </a:endParaRPr>
          </a:p>
        </p:txBody>
      </p:sp>
      <p:sp>
        <p:nvSpPr>
          <p:cNvPr id="4" name="Title 3"/>
          <p:cNvSpPr>
            <a:spLocks noGrp="1"/>
          </p:cNvSpPr>
          <p:nvPr>
            <p:ph type="title"/>
          </p:nvPr>
        </p:nvSpPr>
        <p:spPr/>
        <p:txBody>
          <a:bodyPr/>
          <a:lstStyle/>
          <a:p>
            <a:r>
              <a:rPr lang="en-US" dirty="0"/>
              <a:t>Metropolis IR – Path </a:t>
            </a:r>
            <a:r>
              <a:rPr lang="en-US" dirty="0" smtClean="0"/>
              <a:t>mutation</a:t>
            </a:r>
            <a:endParaRPr lang="en-US" dirty="0"/>
          </a:p>
        </p:txBody>
      </p:sp>
      <p:grpSp>
        <p:nvGrpSpPr>
          <p:cNvPr id="5" name="Group 4"/>
          <p:cNvGrpSpPr/>
          <p:nvPr/>
        </p:nvGrpSpPr>
        <p:grpSpPr>
          <a:xfrm>
            <a:off x="2419721" y="1600200"/>
            <a:ext cx="4304558" cy="3946035"/>
            <a:chOff x="457200" y="2730335"/>
            <a:chExt cx="3733800" cy="3422815"/>
          </a:xfrm>
        </p:grpSpPr>
        <p:sp>
          <p:nvSpPr>
            <p:cNvPr id="6" name="Rectangle 5"/>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9" name="Group 8"/>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21" name="Isosceles Triangle 20"/>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22" name="Rectangle 21"/>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0" name="Sun 9"/>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1" name="Rectangle 10"/>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2298270" y="2949787"/>
              <a:ext cx="129234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light source</a:t>
              </a:r>
              <a:endParaRPr lang="cs-CZ"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02687" y="5368592"/>
              <a:ext cx="89639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camera</a:t>
              </a:r>
              <a:endParaRPr lang="cs-CZ" dirty="0">
                <a:solidFill>
                  <a:schemeClr val="bg1"/>
                </a:solidFill>
                <a:effectLst>
                  <a:outerShdw blurRad="38100" dist="38100" dir="2700000" algn="tl">
                    <a:srgbClr val="000000">
                      <a:alpha val="43137"/>
                    </a:srgbClr>
                  </a:outerShdw>
                </a:effectLst>
              </a:endParaRPr>
            </a:p>
          </p:txBody>
        </p:sp>
        <p:sp>
          <p:nvSpPr>
            <p:cNvPr id="20" name="Rectangle 19"/>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96" name="Oval 95"/>
          <p:cNvSpPr/>
          <p:nvPr/>
        </p:nvSpPr>
        <p:spPr>
          <a:xfrm>
            <a:off x="3960631" y="1993602"/>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09"/>
          <p:cNvSpPr/>
          <p:nvPr/>
        </p:nvSpPr>
        <p:spPr>
          <a:xfrm>
            <a:off x="2587448" y="2917796"/>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11"/>
          <p:cNvSpPr/>
          <p:nvPr/>
        </p:nvSpPr>
        <p:spPr>
          <a:xfrm>
            <a:off x="6427226" y="2971800"/>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3" name="Oval 112"/>
          <p:cNvSpPr/>
          <p:nvPr/>
        </p:nvSpPr>
        <p:spPr>
          <a:xfrm>
            <a:off x="5868543" y="3704509"/>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4" name="Oval 113"/>
          <p:cNvSpPr/>
          <p:nvPr/>
        </p:nvSpPr>
        <p:spPr>
          <a:xfrm>
            <a:off x="3810000" y="4791991"/>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6" name="Straight Arrow Connector 115"/>
          <p:cNvCxnSpPr/>
          <p:nvPr/>
        </p:nvCxnSpPr>
        <p:spPr>
          <a:xfrm flipV="1">
            <a:off x="2733675" y="2085976"/>
            <a:ext cx="1276350" cy="847724"/>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5977719" y="3038475"/>
            <a:ext cx="518333" cy="701012"/>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6328111" y="3353368"/>
            <a:ext cx="210606" cy="342332"/>
            <a:chOff x="2007989" y="1708067"/>
            <a:chExt cx="2335411" cy="3527607"/>
          </a:xfrm>
        </p:grpSpPr>
        <p:sp>
          <p:nvSpPr>
            <p:cNvPr id="115" name="Pie 114"/>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7" name="Isosceles Triangle 11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8" name="Isosceles Triangle 11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0" name="Isosceles Triangle 119"/>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1" name="Isosceles Triangle 120"/>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cxnSp>
        <p:nvCxnSpPr>
          <p:cNvPr id="119" name="Straight Arrow Connector 118"/>
          <p:cNvCxnSpPr/>
          <p:nvPr/>
        </p:nvCxnSpPr>
        <p:spPr>
          <a:xfrm>
            <a:off x="2714625" y="3000375"/>
            <a:ext cx="3752850" cy="38100"/>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342594" y="2866904"/>
            <a:ext cx="210606" cy="342332"/>
            <a:chOff x="2007989" y="1708067"/>
            <a:chExt cx="2335411" cy="3527607"/>
          </a:xfrm>
        </p:grpSpPr>
        <p:sp>
          <p:nvSpPr>
            <p:cNvPr id="128" name="Pie 127"/>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9" name="Isosceles Triangle 128"/>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1" name="Isosceles Triangle 130"/>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2" name="Isosceles Triangle 131"/>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3" name="Isosceles Triangle 132"/>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122" name="Oval 121"/>
          <p:cNvSpPr/>
          <p:nvPr/>
        </p:nvSpPr>
        <p:spPr>
          <a:xfrm>
            <a:off x="6335646" y="4375011"/>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3" name="Straight Arrow Connector 122"/>
          <p:cNvCxnSpPr/>
          <p:nvPr/>
        </p:nvCxnSpPr>
        <p:spPr>
          <a:xfrm flipH="1" flipV="1">
            <a:off x="6005016" y="3821373"/>
            <a:ext cx="348017" cy="566382"/>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6241576" y="4270612"/>
            <a:ext cx="210606" cy="342332"/>
            <a:chOff x="2007989" y="1708067"/>
            <a:chExt cx="2335411" cy="3527607"/>
          </a:xfrm>
        </p:grpSpPr>
        <p:sp>
          <p:nvSpPr>
            <p:cNvPr id="125" name="Pie 124"/>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4" name="Isosceles Triangle 133"/>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5" name="Isosceles Triangle 134"/>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6" name="Isosceles Triangle 135"/>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7" name="Isosceles Triangle 136"/>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138" name="TextBox 137"/>
          <p:cNvSpPr txBox="1"/>
          <p:nvPr/>
        </p:nvSpPr>
        <p:spPr>
          <a:xfrm>
            <a:off x="7239000" y="2844905"/>
            <a:ext cx="1819729" cy="646331"/>
          </a:xfrm>
          <a:prstGeom prst="rect">
            <a:avLst/>
          </a:prstGeom>
          <a:noFill/>
        </p:spPr>
        <p:txBody>
          <a:bodyPr wrap="none" rtlCol="0">
            <a:spAutoFit/>
          </a:bodyPr>
          <a:lstStyle/>
          <a:p>
            <a:r>
              <a:rPr lang="en-US" b="1" dirty="0" smtClean="0"/>
              <a:t>VPL</a:t>
            </a:r>
            <a:r>
              <a:rPr lang="en-US" dirty="0" smtClean="0"/>
              <a:t> = 2</a:t>
            </a:r>
            <a:r>
              <a:rPr lang="en-US" baseline="30000" dirty="0" smtClean="0"/>
              <a:t>nd</a:t>
            </a:r>
            <a:r>
              <a:rPr lang="en-US" dirty="0" smtClean="0"/>
              <a:t> vertex </a:t>
            </a:r>
            <a:br>
              <a:rPr lang="en-US" dirty="0" smtClean="0"/>
            </a:br>
            <a:r>
              <a:rPr lang="en-US" dirty="0" smtClean="0"/>
              <a:t>from  the camera</a:t>
            </a:r>
            <a:endParaRPr lang="cs-CZ" dirty="0"/>
          </a:p>
        </p:txBody>
      </p:sp>
      <p:cxnSp>
        <p:nvCxnSpPr>
          <p:cNvPr id="139" name="Straight Arrow Connector 138"/>
          <p:cNvCxnSpPr/>
          <p:nvPr/>
        </p:nvCxnSpPr>
        <p:spPr bwMode="auto">
          <a:xfrm flipH="1">
            <a:off x="6557432" y="3168072"/>
            <a:ext cx="681568" cy="1228602"/>
          </a:xfrm>
          <a:prstGeom prst="straightConnector1">
            <a:avLst/>
          </a:prstGeom>
          <a:solidFill>
            <a:schemeClr val="accent1"/>
          </a:solidFill>
          <a:ln w="19050" cap="flat" cmpd="sng" algn="ctr">
            <a:solidFill>
              <a:schemeClr val="tx1"/>
            </a:solidFill>
            <a:prstDash val="solid"/>
            <a:round/>
            <a:headEnd type="none" w="med" len="med"/>
            <a:tailEnd type="arrow"/>
          </a:ln>
          <a:effectLst>
            <a:outerShdw blurRad="50800" dist="38100" dir="18900000" algn="bl" rotWithShape="0">
              <a:prstClr val="black">
                <a:alpha val="40000"/>
              </a:prstClr>
            </a:outerShdw>
          </a:effectLst>
        </p:spPr>
      </p:cxnSp>
      <p:sp>
        <p:nvSpPr>
          <p:cNvPr id="141" name="Oval 140"/>
          <p:cNvSpPr/>
          <p:nvPr/>
        </p:nvSpPr>
        <p:spPr>
          <a:xfrm>
            <a:off x="5423307" y="4455345"/>
            <a:ext cx="130206" cy="130204"/>
          </a:xfrm>
          <a:prstGeom prst="ellipse">
            <a:avLst/>
          </a:prstGeom>
          <a:solidFill>
            <a:schemeClr val="tx1"/>
          </a:solidFill>
          <a:ln w="38100">
            <a:solidFill>
              <a:schemeClr val="bg1">
                <a:lumMod val="75000"/>
                <a:lumOff val="25000"/>
              </a:schemeClr>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2" name="Straight Arrow Connector 141"/>
          <p:cNvCxnSpPr/>
          <p:nvPr/>
        </p:nvCxnSpPr>
        <p:spPr>
          <a:xfrm flipV="1">
            <a:off x="3956453" y="4552950"/>
            <a:ext cx="1501372" cy="273298"/>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5566867" y="4447642"/>
            <a:ext cx="775411" cy="73152"/>
          </a:xfrm>
          <a:prstGeom prst="straightConnector1">
            <a:avLst/>
          </a:prstGeom>
          <a:ln w="28575">
            <a:solidFill>
              <a:schemeClr val="bg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bwMode="auto">
          <a:xfrm>
            <a:off x="381000" y="1600200"/>
            <a:ext cx="4191000" cy="4038600"/>
          </a:xfrm>
          <a:prstGeom prst="rect">
            <a:avLst/>
          </a:prstGeom>
          <a:solidFill>
            <a:schemeClr val="accent1"/>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 name="Content Placeholder 1"/>
          <p:cNvSpPr txBox="1">
            <a:spLocks/>
          </p:cNvSpPr>
          <p:nvPr/>
        </p:nvSpPr>
        <p:spPr bwMode="auto">
          <a:xfrm>
            <a:off x="457200" y="1114425"/>
            <a:ext cx="8229600" cy="1857375"/>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indent="-342900" eaLnBrk="0" fontAlgn="base" hangingPunct="0">
              <a:spcBef>
                <a:spcPct val="20000"/>
              </a:spcBef>
              <a:spcAft>
                <a:spcPct val="0"/>
              </a:spcAft>
              <a:buClr>
                <a:srgbClr val="FF9900"/>
              </a:buClr>
              <a:defRPr/>
            </a:pPr>
            <a:r>
              <a:rPr kumimoji="0" lang="en-US" sz="3100" b="0" i="0" u="none" strike="noStrike" kern="0" cap="none" spc="0" normalizeH="0" baseline="0" noProof="0" dirty="0" smtClean="0">
                <a:ln>
                  <a:noFill/>
                </a:ln>
                <a:effectLst/>
                <a:uLnTx/>
                <a:uFillTx/>
                <a:latin typeface="+mn-lt"/>
                <a:ea typeface="+mn-ea"/>
                <a:cs typeface="+mn-cs"/>
              </a:rPr>
              <a:t/>
            </a:r>
            <a:br>
              <a:rPr kumimoji="0" lang="en-US" sz="3100" b="0" i="0" u="none" strike="noStrike" kern="0" cap="none" spc="0" normalizeH="0" baseline="0" noProof="0" dirty="0" smtClean="0">
                <a:ln>
                  <a:noFill/>
                </a:ln>
                <a:effectLst/>
                <a:uLnTx/>
                <a:uFillTx/>
                <a:latin typeface="+mn-lt"/>
                <a:ea typeface="+mn-ea"/>
                <a:cs typeface="+mn-cs"/>
              </a:rPr>
            </a:br>
            <a:endParaRPr kumimoji="0" lang="en-US" sz="3100" b="0" i="0" u="none" strike="noStrike" kern="0" cap="none" spc="0" normalizeH="0" baseline="0" noProof="0" dirty="0" smtClean="0">
              <a:ln w="18415" cmpd="sng">
                <a:solidFill>
                  <a:srgbClr val="FFFFFF"/>
                </a:solidFill>
                <a:prstDash val="solid"/>
              </a:ln>
              <a:effectLst>
                <a:outerShdw blurRad="63500" dir="3600000" algn="tl" rotWithShape="0">
                  <a:srgbClr val="000000">
                    <a:alpha val="70000"/>
                  </a:srgbClr>
                </a:outerShdw>
              </a:effectLst>
              <a:uLnTx/>
              <a:uFillTx/>
              <a:latin typeface="+mn-lt"/>
              <a:ea typeface="+mn-ea"/>
              <a:cs typeface="+mn-cs"/>
            </a:endParaRPr>
          </a:p>
        </p:txBody>
      </p:sp>
      <p:sp>
        <p:nvSpPr>
          <p:cNvPr id="2" name="Content Placeholder 1"/>
          <p:cNvSpPr>
            <a:spLocks noGrp="1"/>
          </p:cNvSpPr>
          <p:nvPr>
            <p:ph idx="1"/>
          </p:nvPr>
        </p:nvSpPr>
        <p:spPr>
          <a:xfrm>
            <a:off x="685800" y="1675526"/>
            <a:ext cx="3429000" cy="990600"/>
          </a:xfrm>
        </p:spPr>
        <p:txBody>
          <a:bodyPr/>
          <a:lstStyle/>
          <a:p>
            <a:pPr marL="514350" indent="-514350">
              <a:buFont typeface="+mj-lt"/>
              <a:buAutoNum type="arabicPeriod"/>
            </a:pPr>
            <a:r>
              <a:rPr lang="en-US" dirty="0" smtClean="0"/>
              <a:t>Distribute VPLs</a:t>
            </a:r>
            <a:endParaRPr lang="en-US" dirty="0" smtClean="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a:t>
            </a:fld>
            <a:endParaRPr lang="en-US" dirty="0">
              <a:solidFill>
                <a:srgbClr val="FFFFFF"/>
              </a:solidFill>
            </a:endParaRPr>
          </a:p>
        </p:txBody>
      </p:sp>
      <p:sp>
        <p:nvSpPr>
          <p:cNvPr id="4" name="Title 3"/>
          <p:cNvSpPr>
            <a:spLocks noGrp="1"/>
          </p:cNvSpPr>
          <p:nvPr>
            <p:ph type="title"/>
          </p:nvPr>
        </p:nvSpPr>
        <p:spPr/>
        <p:txBody>
          <a:bodyPr/>
          <a:lstStyle/>
          <a:p>
            <a:r>
              <a:rPr lang="en-US" dirty="0" smtClean="0"/>
              <a:t>VPL rendering</a:t>
            </a:r>
            <a:endParaRPr lang="en-US" dirty="0"/>
          </a:p>
        </p:txBody>
      </p:sp>
      <p:sp>
        <p:nvSpPr>
          <p:cNvPr id="112" name="Content Placeholder 1"/>
          <p:cNvSpPr txBox="1">
            <a:spLocks/>
          </p:cNvSpPr>
          <p:nvPr/>
        </p:nvSpPr>
        <p:spPr bwMode="auto">
          <a:xfrm>
            <a:off x="4953000" y="1676400"/>
            <a:ext cx="3657600" cy="9906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
                <a:srgbClr val="FF9900"/>
              </a:buClr>
              <a:buSzTx/>
              <a:buFont typeface="+mj-lt"/>
              <a:buAutoNum type="arabicPeriod" startAt="2"/>
              <a:tabLst/>
              <a:defRPr/>
            </a:pPr>
            <a:r>
              <a:rPr kumimoji="0" lang="en-US" sz="3100" b="0" i="0" u="none" strike="noStrike" kern="0" cap="none" spc="0" normalizeH="0" baseline="0" noProof="0" dirty="0" smtClean="0">
                <a:ln>
                  <a:noFill/>
                </a:ln>
                <a:solidFill>
                  <a:schemeClr val="tx1"/>
                </a:solidFill>
                <a:effectLst/>
                <a:uLnTx/>
                <a:uFillTx/>
                <a:latin typeface="+mn-lt"/>
                <a:ea typeface="+mn-ea"/>
                <a:cs typeface="+mn-cs"/>
              </a:rPr>
              <a:t>Render with VPLs</a:t>
            </a:r>
          </a:p>
        </p:txBody>
      </p:sp>
      <p:grpSp>
        <p:nvGrpSpPr>
          <p:cNvPr id="5" name="Group 4"/>
          <p:cNvGrpSpPr/>
          <p:nvPr/>
        </p:nvGrpSpPr>
        <p:grpSpPr>
          <a:xfrm>
            <a:off x="990600" y="2362200"/>
            <a:ext cx="2895600" cy="2895600"/>
            <a:chOff x="1441450" y="1495425"/>
            <a:chExt cx="4621213" cy="4621213"/>
          </a:xfrm>
        </p:grpSpPr>
        <p:sp>
          <p:nvSpPr>
            <p:cNvPr id="76"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77"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96" name="Straight Connector 95"/>
          <p:cNvCxnSpPr/>
          <p:nvPr/>
        </p:nvCxnSpPr>
        <p:spPr>
          <a:xfrm>
            <a:off x="2382735" y="2693315"/>
            <a:ext cx="1130648" cy="102382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53274" y="3835688"/>
            <a:ext cx="778639" cy="54158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775060" y="2859046"/>
            <a:ext cx="784455" cy="445630"/>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flipV="1">
            <a:off x="1241038" y="2697001"/>
            <a:ext cx="1138016" cy="567168"/>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93458" y="3508057"/>
            <a:ext cx="1082922" cy="58776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1" name="Sun 100"/>
          <p:cNvSpPr/>
          <p:nvPr/>
        </p:nvSpPr>
        <p:spPr>
          <a:xfrm>
            <a:off x="1108991" y="312985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2" name="Sun 101"/>
          <p:cNvSpPr/>
          <p:nvPr/>
        </p:nvSpPr>
        <p:spPr>
          <a:xfrm>
            <a:off x="2159191" y="24735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3" name="Sun 102"/>
          <p:cNvSpPr/>
          <p:nvPr/>
        </p:nvSpPr>
        <p:spPr>
          <a:xfrm>
            <a:off x="1817719" y="3337861"/>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4" name="Sun 103"/>
          <p:cNvSpPr/>
          <p:nvPr/>
        </p:nvSpPr>
        <p:spPr>
          <a:xfrm>
            <a:off x="2819400" y="43434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5" name="Sun 104"/>
          <p:cNvSpPr/>
          <p:nvPr/>
        </p:nvSpPr>
        <p:spPr>
          <a:xfrm>
            <a:off x="3376888" y="35798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6" name="Sun 105"/>
          <p:cNvSpPr/>
          <p:nvPr/>
        </p:nvSpPr>
        <p:spPr>
          <a:xfrm>
            <a:off x="1713318" y="41910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nvGrpSpPr>
          <p:cNvPr id="6" name="Group 229"/>
          <p:cNvGrpSpPr/>
          <p:nvPr/>
        </p:nvGrpSpPr>
        <p:grpSpPr>
          <a:xfrm>
            <a:off x="5410200" y="2362200"/>
            <a:ext cx="2895600" cy="2895600"/>
            <a:chOff x="5410200" y="3581400"/>
            <a:chExt cx="2895600" cy="2895600"/>
          </a:xfrm>
        </p:grpSpPr>
        <p:sp>
          <p:nvSpPr>
            <p:cNvPr id="45" name="Oval 25"/>
            <p:cNvSpPr>
              <a:spLocks noChangeArrowheads="1"/>
            </p:cNvSpPr>
            <p:nvPr/>
          </p:nvSpPr>
          <p:spPr bwMode="auto">
            <a:xfrm>
              <a:off x="5867400" y="6248400"/>
              <a:ext cx="101794" cy="48971"/>
            </a:xfrm>
            <a:prstGeom prst="ellipse">
              <a:avLst/>
            </a:prstGeom>
            <a:solidFill>
              <a:schemeClr val="tx1"/>
            </a:solidFill>
            <a:ln w="9525">
              <a:solidFill>
                <a:srgbClr val="FFC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7" name="Group 4"/>
            <p:cNvGrpSpPr/>
            <p:nvPr/>
          </p:nvGrpSpPr>
          <p:grpSpPr>
            <a:xfrm>
              <a:off x="5410200" y="3581400"/>
              <a:ext cx="2895600" cy="2895600"/>
              <a:chOff x="1441450" y="1495425"/>
              <a:chExt cx="4621213" cy="4621213"/>
            </a:xfrm>
          </p:grpSpPr>
          <p:sp>
            <p:nvSpPr>
              <p:cNvPr id="199"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00"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4" name="Sun 223"/>
            <p:cNvSpPr/>
            <p:nvPr/>
          </p:nvSpPr>
          <p:spPr>
            <a:xfrm>
              <a:off x="5528591" y="434905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25" name="Sun 224"/>
            <p:cNvSpPr/>
            <p:nvPr/>
          </p:nvSpPr>
          <p:spPr>
            <a:xfrm>
              <a:off x="6578791" y="36927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26" name="Sun 225"/>
            <p:cNvSpPr/>
            <p:nvPr/>
          </p:nvSpPr>
          <p:spPr>
            <a:xfrm>
              <a:off x="6237319" y="4557061"/>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27" name="Sun 226"/>
            <p:cNvSpPr/>
            <p:nvPr/>
          </p:nvSpPr>
          <p:spPr>
            <a:xfrm>
              <a:off x="7239000" y="55626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28" name="Sun 227"/>
            <p:cNvSpPr/>
            <p:nvPr/>
          </p:nvSpPr>
          <p:spPr>
            <a:xfrm>
              <a:off x="7796488" y="47990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29" name="Sun 228"/>
            <p:cNvSpPr/>
            <p:nvPr/>
          </p:nvSpPr>
          <p:spPr>
            <a:xfrm>
              <a:off x="6132918" y="54102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sp>
        <p:nvSpPr>
          <p:cNvPr id="231" name="Oval 230"/>
          <p:cNvSpPr/>
          <p:nvPr/>
        </p:nvSpPr>
        <p:spPr bwMode="auto">
          <a:xfrm>
            <a:off x="5943600" y="4953000"/>
            <a:ext cx="2286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232" name="Straight Connector 231"/>
          <p:cNvCxnSpPr/>
          <p:nvPr/>
        </p:nvCxnSpPr>
        <p:spPr>
          <a:xfrm rot="5400000">
            <a:off x="5288161" y="3479750"/>
            <a:ext cx="2296696" cy="721414"/>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5826951" y="4560644"/>
            <a:ext cx="677016" cy="195837"/>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5467902" y="4079566"/>
            <a:ext cx="1511666" cy="29070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16200000" flipH="1">
            <a:off x="5003896" y="3925161"/>
            <a:ext cx="1726082" cy="412227"/>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6062526" y="3706932"/>
            <a:ext cx="1865799" cy="1289674"/>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0800000" flipV="1">
            <a:off x="6073097" y="4478620"/>
            <a:ext cx="1294961" cy="512699"/>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up)">
                                      <p:cBhvr>
                                        <p:cTn id="25" dur="500"/>
                                        <p:tgtEl>
                                          <p:spTgt spid="10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500"/>
                                        <p:tgtEl>
                                          <p:spTgt spid="9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500"/>
                                        <p:tgtEl>
                                          <p:spTgt spid="105"/>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500"/>
                                        <p:tgtEl>
                                          <p:spTgt spid="9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500"/>
                                        <p:tgtEl>
                                          <p:spTgt spid="10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500"/>
                                        <p:tgtEl>
                                          <p:spTgt spid="112"/>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1"/>
                                        </p:tgtEl>
                                        <p:attrNameLst>
                                          <p:attrName>style.visibility</p:attrName>
                                        </p:attrNameLst>
                                      </p:cBhvr>
                                      <p:to>
                                        <p:strVal val="visible"/>
                                      </p:to>
                                    </p:set>
                                    <p:animEffect transition="in" filter="fade">
                                      <p:cBhvr>
                                        <p:cTn id="64" dur="500"/>
                                        <p:tgtEl>
                                          <p:spTgt spid="231"/>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49"/>
                                        </p:tgtEl>
                                        <p:attrNameLst>
                                          <p:attrName>style.visibility</p:attrName>
                                        </p:attrNameLst>
                                      </p:cBhvr>
                                      <p:to>
                                        <p:strVal val="visible"/>
                                      </p:to>
                                    </p:set>
                                    <p:animEffect transition="in" filter="wipe(up)">
                                      <p:cBhvr>
                                        <p:cTn id="68" dur="500"/>
                                        <p:tgtEl>
                                          <p:spTgt spid="249"/>
                                        </p:tgtEl>
                                      </p:cBhvr>
                                    </p:animEffect>
                                  </p:childTnLst>
                                </p:cTn>
                              </p:par>
                              <p:par>
                                <p:cTn id="69" presetID="22" presetClass="entr" presetSubtype="1" fill="hold" nodeType="withEffect">
                                  <p:stCondLst>
                                    <p:cond delay="0"/>
                                  </p:stCondLst>
                                  <p:childTnLst>
                                    <p:set>
                                      <p:cBhvr>
                                        <p:cTn id="70" dur="1" fill="hold">
                                          <p:stCondLst>
                                            <p:cond delay="0"/>
                                          </p:stCondLst>
                                        </p:cTn>
                                        <p:tgtEl>
                                          <p:spTgt spid="246"/>
                                        </p:tgtEl>
                                        <p:attrNameLst>
                                          <p:attrName>style.visibility</p:attrName>
                                        </p:attrNameLst>
                                      </p:cBhvr>
                                      <p:to>
                                        <p:strVal val="visible"/>
                                      </p:to>
                                    </p:set>
                                    <p:animEffect transition="in" filter="wipe(up)">
                                      <p:cBhvr>
                                        <p:cTn id="71" dur="500"/>
                                        <p:tgtEl>
                                          <p:spTgt spid="246"/>
                                        </p:tgtEl>
                                      </p:cBhvr>
                                    </p:animEffect>
                                  </p:childTnLst>
                                </p:cTn>
                              </p:par>
                              <p:par>
                                <p:cTn id="72" presetID="22" presetClass="entr" presetSubtype="1" fill="hold" nodeType="with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wipe(up)">
                                      <p:cBhvr>
                                        <p:cTn id="74" dur="500"/>
                                        <p:tgtEl>
                                          <p:spTgt spid="232"/>
                                        </p:tgtEl>
                                      </p:cBhvr>
                                    </p:animEffect>
                                  </p:childTnLst>
                                </p:cTn>
                              </p:par>
                              <p:par>
                                <p:cTn id="75" presetID="22" presetClass="entr" presetSubtype="1" fill="hold" nodeType="withEffect">
                                  <p:stCondLst>
                                    <p:cond delay="0"/>
                                  </p:stCondLst>
                                  <p:childTnLst>
                                    <p:set>
                                      <p:cBhvr>
                                        <p:cTn id="76" dur="1" fill="hold">
                                          <p:stCondLst>
                                            <p:cond delay="0"/>
                                          </p:stCondLst>
                                        </p:cTn>
                                        <p:tgtEl>
                                          <p:spTgt spid="240"/>
                                        </p:tgtEl>
                                        <p:attrNameLst>
                                          <p:attrName>style.visibility</p:attrName>
                                        </p:attrNameLst>
                                      </p:cBhvr>
                                      <p:to>
                                        <p:strVal val="visible"/>
                                      </p:to>
                                    </p:set>
                                    <p:animEffect transition="in" filter="wipe(up)">
                                      <p:cBhvr>
                                        <p:cTn id="77" dur="500"/>
                                        <p:tgtEl>
                                          <p:spTgt spid="240"/>
                                        </p:tgtEl>
                                      </p:cBhvr>
                                    </p:animEffect>
                                  </p:childTnLst>
                                </p:cTn>
                              </p:par>
                              <p:par>
                                <p:cTn id="78" presetID="22" presetClass="entr" presetSubtype="1" fill="hold" nodeType="withEffect">
                                  <p:stCondLst>
                                    <p:cond delay="0"/>
                                  </p:stCondLst>
                                  <p:childTnLst>
                                    <p:set>
                                      <p:cBhvr>
                                        <p:cTn id="79" dur="1" fill="hold">
                                          <p:stCondLst>
                                            <p:cond delay="0"/>
                                          </p:stCondLst>
                                        </p:cTn>
                                        <p:tgtEl>
                                          <p:spTgt spid="236"/>
                                        </p:tgtEl>
                                        <p:attrNameLst>
                                          <p:attrName>style.visibility</p:attrName>
                                        </p:attrNameLst>
                                      </p:cBhvr>
                                      <p:to>
                                        <p:strVal val="visible"/>
                                      </p:to>
                                    </p:set>
                                    <p:animEffect transition="in" filter="wipe(up)">
                                      <p:cBhvr>
                                        <p:cTn id="80" dur="500"/>
                                        <p:tgtEl>
                                          <p:spTgt spid="236"/>
                                        </p:tgtEl>
                                      </p:cBhvr>
                                    </p:animEffect>
                                  </p:childTnLst>
                                </p:cTn>
                              </p:par>
                              <p:par>
                                <p:cTn id="81" presetID="22" presetClass="entr" presetSubtype="1" fill="hold" nodeType="withEffect">
                                  <p:stCondLst>
                                    <p:cond delay="0"/>
                                  </p:stCondLst>
                                  <p:childTnLst>
                                    <p:set>
                                      <p:cBhvr>
                                        <p:cTn id="82" dur="1" fill="hold">
                                          <p:stCondLst>
                                            <p:cond delay="0"/>
                                          </p:stCondLst>
                                        </p:cTn>
                                        <p:tgtEl>
                                          <p:spTgt spid="243"/>
                                        </p:tgtEl>
                                        <p:attrNameLst>
                                          <p:attrName>style.visibility</p:attrName>
                                        </p:attrNameLst>
                                      </p:cBhvr>
                                      <p:to>
                                        <p:strVal val="visible"/>
                                      </p:to>
                                    </p:set>
                                    <p:animEffect transition="in" filter="wipe(up)">
                                      <p:cBhvr>
                                        <p:cTn id="83" dur="500"/>
                                        <p:tgtEl>
                                          <p:spTgt spid="2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 grpId="0" build="p"/>
      <p:bldP spid="112" grpId="0"/>
      <p:bldP spid="101" grpId="0" animBg="1"/>
      <p:bldP spid="102" grpId="0" animBg="1"/>
      <p:bldP spid="103" grpId="0" animBg="1"/>
      <p:bldP spid="104" grpId="0" animBg="1"/>
      <p:bldP spid="105" grpId="0" animBg="1"/>
      <p:bldP spid="106" grpId="0" animBg="1"/>
      <p:bldP spid="2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20</a:t>
            </a:fld>
            <a:endParaRPr lang="en-US" dirty="0">
              <a:solidFill>
                <a:srgbClr val="FFFFFF"/>
              </a:solidFill>
            </a:endParaRPr>
          </a:p>
        </p:txBody>
      </p:sp>
      <p:sp>
        <p:nvSpPr>
          <p:cNvPr id="4" name="Title 3"/>
          <p:cNvSpPr>
            <a:spLocks noGrp="1"/>
          </p:cNvSpPr>
          <p:nvPr>
            <p:ph type="title"/>
          </p:nvPr>
        </p:nvSpPr>
        <p:spPr/>
        <p:txBody>
          <a:bodyPr/>
          <a:lstStyle/>
          <a:p>
            <a:r>
              <a:rPr lang="en-US" dirty="0"/>
              <a:t>Metropolis IR – Resulting </a:t>
            </a:r>
            <a:r>
              <a:rPr lang="en-US" dirty="0" smtClean="0"/>
              <a:t>VPL set</a:t>
            </a:r>
            <a:endParaRPr lang="en-US" dirty="0"/>
          </a:p>
        </p:txBody>
      </p:sp>
      <p:grpSp>
        <p:nvGrpSpPr>
          <p:cNvPr id="5" name="Group 4"/>
          <p:cNvGrpSpPr/>
          <p:nvPr/>
        </p:nvGrpSpPr>
        <p:grpSpPr>
          <a:xfrm>
            <a:off x="2419721" y="1600200"/>
            <a:ext cx="4304558" cy="3946035"/>
            <a:chOff x="457200" y="2730335"/>
            <a:chExt cx="3733800" cy="3422815"/>
          </a:xfrm>
        </p:grpSpPr>
        <p:sp>
          <p:nvSpPr>
            <p:cNvPr id="6" name="Rectangle 5"/>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9" name="Group 8"/>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21" name="Isosceles Triangle 20"/>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22" name="Rectangle 21"/>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0" name="Sun 9"/>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1" name="Rectangle 10"/>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2298270" y="2949787"/>
              <a:ext cx="129234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light source</a:t>
              </a:r>
              <a:endParaRPr lang="cs-CZ"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02687" y="5368592"/>
              <a:ext cx="89639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camera</a:t>
              </a:r>
              <a:endParaRPr lang="cs-CZ" dirty="0">
                <a:solidFill>
                  <a:schemeClr val="bg1"/>
                </a:solidFill>
                <a:effectLst>
                  <a:outerShdw blurRad="38100" dist="38100" dir="2700000" algn="tl">
                    <a:srgbClr val="000000">
                      <a:alpha val="43137"/>
                    </a:srgbClr>
                  </a:outerShdw>
                </a:effectLst>
              </a:endParaRPr>
            </a:p>
          </p:txBody>
        </p:sp>
        <p:sp>
          <p:nvSpPr>
            <p:cNvPr id="20" name="Rectangle 19"/>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11" name="Group 110"/>
          <p:cNvGrpSpPr/>
          <p:nvPr/>
        </p:nvGrpSpPr>
        <p:grpSpPr>
          <a:xfrm>
            <a:off x="6328111" y="3353368"/>
            <a:ext cx="210606" cy="342332"/>
            <a:chOff x="2007989" y="1708067"/>
            <a:chExt cx="2335411" cy="3527607"/>
          </a:xfrm>
        </p:grpSpPr>
        <p:sp>
          <p:nvSpPr>
            <p:cNvPr id="115" name="Pie 114"/>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7" name="Isosceles Triangle 11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8" name="Isosceles Triangle 11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0" name="Isosceles Triangle 119"/>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1" name="Isosceles Triangle 120"/>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26" name="Group 125"/>
          <p:cNvGrpSpPr/>
          <p:nvPr/>
        </p:nvGrpSpPr>
        <p:grpSpPr>
          <a:xfrm>
            <a:off x="6342594" y="2866904"/>
            <a:ext cx="210606" cy="342332"/>
            <a:chOff x="2007989" y="1708067"/>
            <a:chExt cx="2335411" cy="3527607"/>
          </a:xfrm>
        </p:grpSpPr>
        <p:sp>
          <p:nvSpPr>
            <p:cNvPr id="128" name="Pie 127"/>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9" name="Isosceles Triangle 128"/>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1" name="Isosceles Triangle 130"/>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2" name="Isosceles Triangle 131"/>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3" name="Isosceles Triangle 132"/>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24" name="Group 123"/>
          <p:cNvGrpSpPr/>
          <p:nvPr/>
        </p:nvGrpSpPr>
        <p:grpSpPr>
          <a:xfrm>
            <a:off x="6241576" y="4270612"/>
            <a:ext cx="210606" cy="342332"/>
            <a:chOff x="2007989" y="1708067"/>
            <a:chExt cx="2335411" cy="3527607"/>
          </a:xfrm>
        </p:grpSpPr>
        <p:sp>
          <p:nvSpPr>
            <p:cNvPr id="125" name="Pie 124"/>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4" name="Isosceles Triangle 133"/>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5" name="Isosceles Triangle 134"/>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6" name="Isosceles Triangle 135"/>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7" name="Isosceles Triangle 136"/>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53226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cs-CZ"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21</a:t>
            </a:fld>
            <a:endParaRPr lang="en-US" dirty="0">
              <a:solidFill>
                <a:srgbClr val="FFFFFF"/>
              </a:solidFill>
            </a:endParaRPr>
          </a:p>
        </p:txBody>
      </p:sp>
      <p:sp>
        <p:nvSpPr>
          <p:cNvPr id="4" name="Title 3"/>
          <p:cNvSpPr>
            <a:spLocks noGrp="1"/>
          </p:cNvSpPr>
          <p:nvPr>
            <p:ph type="title"/>
          </p:nvPr>
        </p:nvSpPr>
        <p:spPr/>
        <p:txBody>
          <a:bodyPr/>
          <a:lstStyle/>
          <a:p>
            <a:r>
              <a:rPr lang="en-US" dirty="0" smtClean="0"/>
              <a:t>Metropolis IR </a:t>
            </a:r>
            <a:r>
              <a:rPr lang="en-US" dirty="0"/>
              <a:t> </a:t>
            </a:r>
            <a:r>
              <a:rPr lang="en-US" dirty="0" smtClean="0"/>
              <a:t>– Results</a:t>
            </a:r>
            <a:endParaRPr lang="cs-CZ"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923" y="1919841"/>
            <a:ext cx="3600000" cy="36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078" y="1926665"/>
            <a:ext cx="3600000" cy="360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0" y="5638800"/>
            <a:ext cx="3718648" cy="830997"/>
          </a:xfrm>
          <a:prstGeom prst="rect">
            <a:avLst/>
          </a:prstGeom>
          <a:noFill/>
        </p:spPr>
        <p:txBody>
          <a:bodyPr wrap="square" rtlCol="0">
            <a:spAutoFit/>
          </a:bodyPr>
          <a:lstStyle/>
          <a:p>
            <a:pPr algn="ctr"/>
            <a:r>
              <a:rPr lang="en-US" sz="2400" dirty="0" smtClean="0">
                <a:latin typeface="+mn-lt"/>
              </a:rPr>
              <a:t>Instant </a:t>
            </a:r>
            <a:r>
              <a:rPr lang="en-US" sz="2400" dirty="0" err="1" smtClean="0">
                <a:latin typeface="+mn-lt"/>
              </a:rPr>
              <a:t>Radiosity</a:t>
            </a:r>
            <a:endParaRPr lang="en-US" sz="2400" dirty="0" smtClean="0">
              <a:latin typeface="+mn-lt"/>
            </a:endParaRPr>
          </a:p>
          <a:p>
            <a:pPr algn="ctr"/>
            <a:endParaRPr lang="en-US" sz="2400" dirty="0">
              <a:latin typeface="+mn-lt"/>
            </a:endParaRPr>
          </a:p>
        </p:txBody>
      </p:sp>
      <p:sp>
        <p:nvSpPr>
          <p:cNvPr id="13" name="TextBox 12"/>
          <p:cNvSpPr txBox="1"/>
          <p:nvPr/>
        </p:nvSpPr>
        <p:spPr>
          <a:xfrm>
            <a:off x="4510952" y="5638800"/>
            <a:ext cx="4023448" cy="830997"/>
          </a:xfrm>
          <a:prstGeom prst="rect">
            <a:avLst/>
          </a:prstGeom>
          <a:noFill/>
        </p:spPr>
        <p:txBody>
          <a:bodyPr wrap="square" rtlCol="0">
            <a:spAutoFit/>
          </a:bodyPr>
          <a:lstStyle/>
          <a:p>
            <a:pPr algn="ctr"/>
            <a:r>
              <a:rPr lang="en-US" sz="2400" dirty="0" smtClean="0">
                <a:latin typeface="+mn-lt"/>
              </a:rPr>
              <a:t>Metropolis Instant </a:t>
            </a:r>
            <a:r>
              <a:rPr lang="en-US" sz="2400" dirty="0" err="1" smtClean="0">
                <a:latin typeface="+mn-lt"/>
              </a:rPr>
              <a:t>Radiosity</a:t>
            </a:r>
            <a:endParaRPr lang="en-US" sz="2400" dirty="0" smtClean="0">
              <a:latin typeface="+mn-lt"/>
            </a:endParaRPr>
          </a:p>
          <a:p>
            <a:pPr algn="ctr"/>
            <a:endParaRPr lang="en-US" sz="2400" dirty="0">
              <a:latin typeface="+mn-lt"/>
            </a:endParaRPr>
          </a:p>
        </p:txBody>
      </p:sp>
      <p:sp>
        <p:nvSpPr>
          <p:cNvPr id="14" name="TextBox 13"/>
          <p:cNvSpPr txBox="1"/>
          <p:nvPr/>
        </p:nvSpPr>
        <p:spPr>
          <a:xfrm>
            <a:off x="56864" y="6469040"/>
            <a:ext cx="5295296" cy="369332"/>
          </a:xfrm>
          <a:prstGeom prst="rect">
            <a:avLst/>
          </a:prstGeom>
          <a:noFill/>
        </p:spPr>
        <p:txBody>
          <a:bodyPr wrap="none" rtlCol="0">
            <a:spAutoFit/>
          </a:bodyPr>
          <a:lstStyle/>
          <a:p>
            <a:r>
              <a:rPr lang="en-US" dirty="0" smtClean="0"/>
              <a:t>Images courtesy  of Ben Segovia and Bernard P</a:t>
            </a:r>
            <a:r>
              <a:rPr lang="cs-CZ" dirty="0" err="1" smtClean="0"/>
              <a:t>éroche</a:t>
            </a:r>
            <a:endParaRPr lang="cs-CZ" dirty="0"/>
          </a:p>
        </p:txBody>
      </p:sp>
      <p:grpSp>
        <p:nvGrpSpPr>
          <p:cNvPr id="10" name="Group 9"/>
          <p:cNvGrpSpPr/>
          <p:nvPr/>
        </p:nvGrpSpPr>
        <p:grpSpPr>
          <a:xfrm>
            <a:off x="149173" y="1109570"/>
            <a:ext cx="1710376" cy="1567920"/>
            <a:chOff x="457200" y="2730335"/>
            <a:chExt cx="3733800" cy="3422815"/>
          </a:xfrm>
        </p:grpSpPr>
        <p:sp>
          <p:nvSpPr>
            <p:cNvPr id="11" name="Rectangle 10"/>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17" name="Group 16"/>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29" name="Isosceles Triangle 28"/>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30" name="Rectangle 29"/>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8" name="Sun 17"/>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9" name="Rectangle 18"/>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91660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Same goal</a:t>
            </a:r>
            <a:r>
              <a:rPr lang="cs-CZ" dirty="0" smtClean="0"/>
              <a:t>: </a:t>
            </a:r>
            <a:r>
              <a:rPr lang="en-US" dirty="0" smtClean="0"/>
              <a:t>VPLs with same image contribution</a:t>
            </a:r>
          </a:p>
          <a:p>
            <a:r>
              <a:rPr lang="en-US" dirty="0" smtClean="0"/>
              <a:t>Similar</a:t>
            </a:r>
            <a:r>
              <a:rPr lang="cs-CZ" dirty="0" smtClean="0"/>
              <a:t> </a:t>
            </a:r>
            <a:r>
              <a:rPr lang="en-US" dirty="0"/>
              <a:t>VPL set </a:t>
            </a:r>
            <a:r>
              <a:rPr lang="en-US" dirty="0" smtClean="0"/>
              <a:t>quality</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22</a:t>
            </a:fld>
            <a:endParaRPr lang="en-US" dirty="0">
              <a:solidFill>
                <a:srgbClr val="FFFFFF"/>
              </a:solidFill>
            </a:endParaRPr>
          </a:p>
        </p:txBody>
      </p:sp>
      <p:sp>
        <p:nvSpPr>
          <p:cNvPr id="4" name="Title 3"/>
          <p:cNvSpPr>
            <a:spLocks noGrp="1"/>
          </p:cNvSpPr>
          <p:nvPr>
            <p:ph type="title"/>
          </p:nvPr>
        </p:nvSpPr>
        <p:spPr/>
        <p:txBody>
          <a:bodyPr/>
          <a:lstStyle/>
          <a:p>
            <a:r>
              <a:rPr lang="en-US" dirty="0" smtClean="0"/>
              <a:t>VPL rejection vs. Metropolis IR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45199217"/>
              </p:ext>
            </p:extLst>
          </p:nvPr>
        </p:nvGraphicFramePr>
        <p:xfrm>
          <a:off x="457200" y="3124200"/>
          <a:ext cx="8229600" cy="2712720"/>
        </p:xfrm>
        <a:graphic>
          <a:graphicData uri="http://schemas.openxmlformats.org/drawingml/2006/table">
            <a:tbl>
              <a:tblPr firstRow="1" bandRow="1">
                <a:tableStyleId>{306799F8-075E-4A3A-A7F6-7FBC6576F1A4}</a:tableStyleId>
              </a:tblPr>
              <a:tblGrid>
                <a:gridCol w="3017520"/>
                <a:gridCol w="2880360"/>
                <a:gridCol w="2331720"/>
              </a:tblGrid>
              <a:tr h="370840">
                <a:tc>
                  <a:txBody>
                    <a:bodyPr/>
                    <a:lstStyle/>
                    <a:p>
                      <a:endParaRPr lang="en-US" sz="2200" noProof="0" dirty="0"/>
                    </a:p>
                  </a:txBody>
                  <a:tcPr/>
                </a:tc>
                <a:tc>
                  <a:txBody>
                    <a:bodyPr/>
                    <a:lstStyle/>
                    <a:p>
                      <a:pPr algn="ctr"/>
                      <a:r>
                        <a:rPr lang="en-US" sz="2200" noProof="0" dirty="0" smtClean="0"/>
                        <a:t>VPL rejection</a:t>
                      </a:r>
                      <a:endParaRPr lang="en-US" sz="2200" noProof="0" dirty="0"/>
                    </a:p>
                  </a:txBody>
                  <a:tcPr/>
                </a:tc>
                <a:tc>
                  <a:txBody>
                    <a:bodyPr/>
                    <a:lstStyle/>
                    <a:p>
                      <a:pPr algn="ctr"/>
                      <a:r>
                        <a:rPr lang="en-US" sz="2200" noProof="0" dirty="0" smtClean="0"/>
                        <a:t>Metropolis IR</a:t>
                      </a:r>
                      <a:endParaRPr lang="en-US" sz="2200" noProof="0" dirty="0"/>
                    </a:p>
                  </a:txBody>
                  <a:tcPr/>
                </a:tc>
              </a:tr>
              <a:tr h="370840">
                <a:tc>
                  <a:txBody>
                    <a:bodyPr/>
                    <a:lstStyle/>
                    <a:p>
                      <a:r>
                        <a:rPr lang="en-US" sz="2200" b="1" noProof="0" dirty="0" smtClean="0"/>
                        <a:t>Performance</a:t>
                      </a:r>
                      <a:br>
                        <a:rPr lang="en-US" sz="2200" b="1" noProof="0" dirty="0" smtClean="0"/>
                      </a:br>
                      <a:r>
                        <a:rPr lang="en-US" sz="2200" b="1" noProof="0" dirty="0" smtClean="0"/>
                        <a:t>(not-so-complex</a:t>
                      </a:r>
                      <a:r>
                        <a:rPr lang="en-US" sz="2200" b="1" baseline="0" noProof="0" dirty="0" smtClean="0"/>
                        <a:t> cases)</a:t>
                      </a:r>
                      <a:endParaRPr lang="en-US" sz="2200" b="1" noProof="0" dirty="0"/>
                    </a:p>
                  </a:txBody>
                  <a:tcPr/>
                </a:tc>
                <a:tc>
                  <a:txBody>
                    <a:bodyPr/>
                    <a:lstStyle/>
                    <a:p>
                      <a:pPr algn="ctr"/>
                      <a:endParaRPr lang="en-US" sz="2200" noProof="0" dirty="0"/>
                    </a:p>
                  </a:txBody>
                  <a:tcPr/>
                </a:tc>
                <a:tc>
                  <a:txBody>
                    <a:bodyPr/>
                    <a:lstStyle/>
                    <a:p>
                      <a:pPr algn="ctr"/>
                      <a:endParaRPr lang="en-US" sz="2200" noProof="0" dirty="0"/>
                    </a:p>
                  </a:txBody>
                  <a:tcPr/>
                </a:tc>
              </a:tr>
              <a:tr h="370840">
                <a:tc>
                  <a:txBody>
                    <a:bodyPr/>
                    <a:lstStyle/>
                    <a:p>
                      <a:r>
                        <a:rPr lang="en-US" sz="2200" b="1" noProof="0" dirty="0" smtClean="0"/>
                        <a:t>Performance </a:t>
                      </a:r>
                      <a:br>
                        <a:rPr lang="en-US" sz="2200" b="1" noProof="0" dirty="0" smtClean="0"/>
                      </a:br>
                      <a:r>
                        <a:rPr lang="en-US" sz="2200" b="1" noProof="0" dirty="0" smtClean="0"/>
                        <a:t>(difficult cases)</a:t>
                      </a:r>
                      <a:endParaRPr lang="en-US" sz="2200" b="1" noProof="0" dirty="0"/>
                    </a:p>
                  </a:txBody>
                  <a:tcPr/>
                </a:tc>
                <a:tc>
                  <a:txBody>
                    <a:bodyPr/>
                    <a:lstStyle/>
                    <a:p>
                      <a:pPr algn="ctr"/>
                      <a:endParaRPr lang="en-US" sz="2200" noProof="0" dirty="0"/>
                    </a:p>
                  </a:txBody>
                  <a:tcPr/>
                </a:tc>
                <a:tc>
                  <a:txBody>
                    <a:bodyPr/>
                    <a:lstStyle/>
                    <a:p>
                      <a:pPr algn="ctr"/>
                      <a:endParaRPr lang="en-US" sz="22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noProof="0" dirty="0" smtClean="0"/>
                        <a:t>Implementation</a:t>
                      </a:r>
                      <a:r>
                        <a:rPr lang="cs-CZ" sz="2200" b="1" noProof="0" dirty="0" smtClean="0"/>
                        <a:t/>
                      </a:r>
                      <a:br>
                        <a:rPr lang="cs-CZ" sz="2200" b="1" noProof="0" dirty="0" smtClean="0"/>
                      </a:br>
                      <a:endParaRPr lang="en-US" sz="2200" b="1" noProof="0" dirty="0" smtClean="0"/>
                    </a:p>
                  </a:txBody>
                  <a:tcPr/>
                </a:tc>
                <a:tc>
                  <a:txBody>
                    <a:bodyPr/>
                    <a:lstStyle/>
                    <a:p>
                      <a:pPr algn="ctr"/>
                      <a:endParaRPr lang="en-US" sz="2200" noProof="0" dirty="0"/>
                    </a:p>
                  </a:txBody>
                  <a:tcPr/>
                </a:tc>
                <a:tc>
                  <a:txBody>
                    <a:bodyPr/>
                    <a:lstStyle/>
                    <a:p>
                      <a:pPr algn="ctr"/>
                      <a:endParaRPr lang="en-US" sz="2200" noProof="0" dirty="0"/>
                    </a:p>
                  </a:txBody>
                  <a:tcPr/>
                </a:tc>
              </a:tr>
            </a:tbl>
          </a:graphicData>
        </a:graphic>
      </p:graphicFrame>
      <p:sp>
        <p:nvSpPr>
          <p:cNvPr id="6" name="TextBox 5"/>
          <p:cNvSpPr txBox="1"/>
          <p:nvPr/>
        </p:nvSpPr>
        <p:spPr>
          <a:xfrm>
            <a:off x="7220508" y="3452977"/>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FF0000"/>
              </a:solidFill>
              <a:effectLst>
                <a:outerShdw blurRad="38100" dist="38100" dir="2700000" algn="tl">
                  <a:srgbClr val="000000">
                    <a:alpha val="43137"/>
                  </a:srgbClr>
                </a:outerShdw>
              </a:effectLst>
              <a:latin typeface="Wingdings" pitchFamily="2" charset="2"/>
            </a:endParaRPr>
          </a:p>
        </p:txBody>
      </p:sp>
      <p:sp>
        <p:nvSpPr>
          <p:cNvPr id="7" name="TextBox 6"/>
          <p:cNvSpPr txBox="1"/>
          <p:nvPr/>
        </p:nvSpPr>
        <p:spPr>
          <a:xfrm>
            <a:off x="4392601" y="3452977"/>
            <a:ext cx="788999" cy="1015663"/>
          </a:xfrm>
          <a:prstGeom prst="rect">
            <a:avLst/>
          </a:prstGeom>
          <a:noFill/>
        </p:spPr>
        <p:txBody>
          <a:bodyPr wrap="none" rtlCol="0">
            <a:spAutoFit/>
          </a:bodyPr>
          <a:lstStyle/>
          <a:p>
            <a:r>
              <a:rPr lang="en-US" sz="6000" dirty="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
        <p:nvSpPr>
          <p:cNvPr id="8" name="TextBox 7"/>
          <p:cNvSpPr txBox="1"/>
          <p:nvPr/>
        </p:nvSpPr>
        <p:spPr>
          <a:xfrm>
            <a:off x="4450309" y="4988897"/>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FF0000"/>
              </a:solidFill>
              <a:effectLst>
                <a:outerShdw blurRad="38100" dist="38100" dir="2700000" algn="tl">
                  <a:srgbClr val="000000">
                    <a:alpha val="43137"/>
                  </a:srgbClr>
                </a:outerShdw>
              </a:effectLst>
              <a:latin typeface="Wingdings" pitchFamily="2" charset="2"/>
            </a:endParaRPr>
          </a:p>
        </p:txBody>
      </p:sp>
      <p:sp>
        <p:nvSpPr>
          <p:cNvPr id="9" name="TextBox 8"/>
          <p:cNvSpPr txBox="1"/>
          <p:nvPr/>
        </p:nvSpPr>
        <p:spPr>
          <a:xfrm>
            <a:off x="4392601" y="4251960"/>
            <a:ext cx="673582" cy="1015663"/>
          </a:xfrm>
          <a:prstGeom prst="rect">
            <a:avLst/>
          </a:prstGeom>
          <a:noFill/>
        </p:spPr>
        <p:txBody>
          <a:bodyPr wrap="none" rtlCol="0">
            <a:spAutoFit/>
          </a:bodyPr>
          <a:lstStyle/>
          <a:p>
            <a:r>
              <a:rPr lang="en-US" sz="6000" dirty="0" smtClean="0">
                <a:solidFill>
                  <a:srgbClr val="FF000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
        <p:nvSpPr>
          <p:cNvPr id="10" name="TextBox 9"/>
          <p:cNvSpPr txBox="1"/>
          <p:nvPr/>
        </p:nvSpPr>
        <p:spPr>
          <a:xfrm>
            <a:off x="7162800" y="4251960"/>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
        <p:nvSpPr>
          <p:cNvPr id="11" name="TextBox 10"/>
          <p:cNvSpPr txBox="1"/>
          <p:nvPr/>
        </p:nvSpPr>
        <p:spPr>
          <a:xfrm>
            <a:off x="7162800" y="4988897"/>
            <a:ext cx="673582" cy="1015663"/>
          </a:xfrm>
          <a:prstGeom prst="rect">
            <a:avLst/>
          </a:prstGeom>
          <a:noFill/>
        </p:spPr>
        <p:txBody>
          <a:bodyPr wrap="none" rtlCol="0">
            <a:spAutoFit/>
          </a:bodyPr>
          <a:lstStyle/>
          <a:p>
            <a:r>
              <a:rPr lang="en-US" sz="6000" dirty="0" smtClean="0">
                <a:solidFill>
                  <a:srgbClr val="FF000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Tree>
    <p:extLst>
      <p:ext uri="{BB962C8B-B14F-4D97-AF65-F5344CB8AC3E}">
        <p14:creationId xmlns:p14="http://schemas.microsoft.com/office/powerpoint/2010/main" val="4118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bwMode="auto">
          <a:xfrm>
            <a:off x="152400" y="609600"/>
            <a:ext cx="8763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2286000"/>
            <a:ext cx="9144000" cy="990600"/>
          </a:xfrm>
        </p:spPr>
        <p:txBody>
          <a:bodyPr/>
          <a:lstStyle/>
          <a:p>
            <a:r>
              <a:rPr lang="en-US" b="1" dirty="0" smtClean="0"/>
              <a:t>Sampling VPLs from the camera</a:t>
            </a:r>
            <a:br>
              <a:rPr lang="en-US" b="1" dirty="0" smtClean="0"/>
            </a:br>
            <a:r>
              <a:rPr lang="en-US" b="1" dirty="0" smtClean="0"/>
              <a:t/>
            </a:r>
            <a:br>
              <a:rPr lang="en-US" b="1" dirty="0" smtClean="0"/>
            </a:br>
            <a:r>
              <a:rPr lang="en-US" b="1" dirty="0" smtClean="0"/>
              <a:t>(Local VPLs)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4800600" cy="5011738"/>
          </a:xfrm>
        </p:spPr>
        <p:txBody>
          <a:bodyPr/>
          <a:lstStyle/>
          <a:p>
            <a:endParaRPr lang="en-US" dirty="0" smtClean="0"/>
          </a:p>
          <a:p>
            <a:r>
              <a:rPr lang="en-US" dirty="0" smtClean="0"/>
              <a:t>Address the local inter-reflection problem</a:t>
            </a:r>
          </a:p>
          <a:p>
            <a:endParaRPr lang="en-US" dirty="0"/>
          </a:p>
          <a:p>
            <a:endParaRPr lang="en-US" dirty="0" smtClean="0"/>
          </a:p>
          <a:p>
            <a:r>
              <a:rPr lang="en-US" dirty="0" smtClean="0"/>
              <a:t>Guaranteed to produce VPLs important for the image</a:t>
            </a:r>
          </a:p>
          <a:p>
            <a:pPr marL="0" indent="0">
              <a:buNone/>
            </a:pPr>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24</a:t>
            </a:fld>
            <a:endParaRPr lang="en-US" dirty="0">
              <a:solidFill>
                <a:srgbClr val="FFFFFF"/>
              </a:solidFill>
            </a:endParaRPr>
          </a:p>
        </p:txBody>
      </p:sp>
      <p:sp>
        <p:nvSpPr>
          <p:cNvPr id="4" name="Title 3"/>
          <p:cNvSpPr>
            <a:spLocks noGrp="1"/>
          </p:cNvSpPr>
          <p:nvPr>
            <p:ph type="title"/>
          </p:nvPr>
        </p:nvSpPr>
        <p:spPr/>
        <p:txBody>
          <a:bodyPr/>
          <a:lstStyle/>
          <a:p>
            <a:r>
              <a:rPr lang="en-US" b="1" dirty="0" smtClean="0"/>
              <a:t>Sampling VPLs from the camera</a:t>
            </a:r>
            <a:endParaRPr lang="en-US" dirty="0"/>
          </a:p>
        </p:txBody>
      </p:sp>
      <p:pic>
        <p:nvPicPr>
          <p:cNvPr id="5" name="Picture 13" descr="C:\devel\workspace\giperception\talk\tomkitchen\large\giperception-slides-vpl-c0.png"/>
          <p:cNvPicPr>
            <a:picLocks noChangeAspect="1" noChangeArrowheads="1"/>
          </p:cNvPicPr>
          <p:nvPr/>
        </p:nvPicPr>
        <p:blipFill>
          <a:blip r:embed="rId3" cstate="print"/>
          <a:srcRect l="30000" r="13125"/>
          <a:stretch>
            <a:fillRect/>
          </a:stretch>
        </p:blipFill>
        <p:spPr bwMode="auto">
          <a:xfrm>
            <a:off x="5705059" y="1524000"/>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“Bidirectional instant </a:t>
            </a:r>
            <a:r>
              <a:rPr lang="en-US" dirty="0" err="1" smtClean="0"/>
              <a:t>radiosity</a:t>
            </a:r>
            <a:r>
              <a:rPr lang="en-US" dirty="0" smtClean="0"/>
              <a:t>”</a:t>
            </a:r>
            <a:br>
              <a:rPr lang="en-US" dirty="0" smtClean="0"/>
            </a:br>
            <a:r>
              <a:rPr lang="en-US" dirty="0" smtClean="0"/>
              <a:t>[Segovia et al., EGSR 2006]</a:t>
            </a:r>
          </a:p>
          <a:p>
            <a:endParaRPr lang="en-US" dirty="0" smtClean="0"/>
          </a:p>
          <a:p>
            <a:r>
              <a:rPr lang="en-US" dirty="0" smtClean="0"/>
              <a:t>“Local VPLs”</a:t>
            </a:r>
            <a:br>
              <a:rPr lang="en-US" dirty="0" smtClean="0"/>
            </a:br>
            <a:r>
              <a:rPr lang="en-US" dirty="0" smtClean="0"/>
              <a:t>[</a:t>
            </a:r>
            <a:r>
              <a:rPr lang="en-US" dirty="0" err="1" smtClean="0"/>
              <a:t>Davidovi</a:t>
            </a:r>
            <a:r>
              <a:rPr lang="cs-CZ" dirty="0" smtClean="0"/>
              <a:t>č et al., SIGGRAPH </a:t>
            </a:r>
            <a:r>
              <a:rPr lang="cs-CZ" dirty="0" err="1" smtClean="0"/>
              <a:t>Asia</a:t>
            </a:r>
            <a:r>
              <a:rPr lang="cs-CZ" dirty="0" smtClean="0"/>
              <a:t> 2010</a:t>
            </a:r>
            <a:r>
              <a:rPr lang="en-US" dirty="0" smtClean="0"/>
              <a:t>]</a:t>
            </a:r>
            <a:br>
              <a:rPr lang="en-US" dirty="0" smtClean="0"/>
            </a:b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25</a:t>
            </a:fld>
            <a:endParaRPr lang="en-US" dirty="0">
              <a:solidFill>
                <a:srgbClr val="FFFFFF"/>
              </a:solidFill>
            </a:endParaRPr>
          </a:p>
        </p:txBody>
      </p:sp>
      <p:sp>
        <p:nvSpPr>
          <p:cNvPr id="4" name="Title 3"/>
          <p:cNvSpPr>
            <a:spLocks noGrp="1"/>
          </p:cNvSpPr>
          <p:nvPr>
            <p:ph type="title"/>
          </p:nvPr>
        </p:nvSpPr>
        <p:spPr/>
        <p:txBody>
          <a:bodyPr/>
          <a:lstStyle/>
          <a:p>
            <a:r>
              <a:rPr lang="en-US" b="1" dirty="0" smtClean="0"/>
              <a:t>Sampling VPLs from the camera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839200" cy="5715000"/>
          </a:xfrm>
        </p:spPr>
        <p:txBody>
          <a:bodyPr/>
          <a:lstStyle/>
          <a:p>
            <a:r>
              <a:rPr lang="en-US" dirty="0" smtClean="0"/>
              <a:t>Split illumination</a:t>
            </a:r>
          </a:p>
        </p:txBody>
      </p:sp>
      <p:sp>
        <p:nvSpPr>
          <p:cNvPr id="3" name="Title 2"/>
          <p:cNvSpPr>
            <a:spLocks noGrp="1"/>
          </p:cNvSpPr>
          <p:nvPr>
            <p:ph type="title"/>
          </p:nvPr>
        </p:nvSpPr>
        <p:spPr/>
        <p:txBody>
          <a:bodyPr/>
          <a:lstStyle/>
          <a:p>
            <a:r>
              <a:rPr lang="en-US" dirty="0" smtClean="0"/>
              <a:t>[</a:t>
            </a:r>
            <a:r>
              <a:rPr lang="en-US" dirty="0" err="1" smtClean="0"/>
              <a:t>Davidovi</a:t>
            </a:r>
            <a:r>
              <a:rPr lang="cs-CZ" dirty="0" smtClean="0"/>
              <a:t>č </a:t>
            </a:r>
            <a:r>
              <a:rPr lang="cs-CZ" dirty="0" err="1" smtClean="0"/>
              <a:t>et</a:t>
            </a:r>
            <a:r>
              <a:rPr lang="cs-CZ" dirty="0" smtClean="0"/>
              <a:t> </a:t>
            </a:r>
            <a:r>
              <a:rPr lang="cs-CZ" dirty="0" err="1" smtClean="0"/>
              <a:t>al</a:t>
            </a:r>
            <a:r>
              <a:rPr lang="cs-CZ" dirty="0" smtClean="0"/>
              <a:t>. 2010</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26</a:t>
            </a:fld>
            <a:endParaRPr lang="en-US" dirty="0">
              <a:solidFill>
                <a:srgbClr val="FFFFFF"/>
              </a:solidFill>
            </a:endParaRPr>
          </a:p>
        </p:txBody>
      </p:sp>
      <p:pic>
        <p:nvPicPr>
          <p:cNvPr id="7" name="Picture 3" descr="C:\Users\Milos\code\projects\render2010\paper\fig\system\full.png"/>
          <p:cNvPicPr>
            <a:picLocks noChangeAspect="1" noChangeArrowheads="1"/>
          </p:cNvPicPr>
          <p:nvPr/>
        </p:nvPicPr>
        <p:blipFill>
          <a:blip r:embed="rId3" cstate="print"/>
          <a:stretch>
            <a:fillRect/>
          </a:stretch>
        </p:blipFill>
        <p:spPr bwMode="auto">
          <a:xfrm>
            <a:off x="1225824" y="2859811"/>
            <a:ext cx="2144334" cy="2144334"/>
          </a:xfrm>
          <a:prstGeom prst="rect">
            <a:avLst/>
          </a:prstGeom>
          <a:noFill/>
          <a:ln w="9525">
            <a:solidFill>
              <a:schemeClr val="tx1"/>
            </a:solidFill>
          </a:ln>
          <a:effectLst>
            <a:outerShdw blurRad="241300" sx="104000" sy="104000" algn="ctr" rotWithShape="0">
              <a:schemeClr val="bg1">
                <a:alpha val="40000"/>
              </a:schemeClr>
            </a:outerShdw>
          </a:effectLst>
        </p:spPr>
      </p:pic>
      <p:pic>
        <p:nvPicPr>
          <p:cNvPr id="8" name="Picture 4" descr="C:\Users\Milos\code\projects\render2010\paper\fig\system\global.png"/>
          <p:cNvPicPr>
            <a:picLocks noChangeAspect="1" noChangeArrowheads="1"/>
          </p:cNvPicPr>
          <p:nvPr/>
        </p:nvPicPr>
        <p:blipFill>
          <a:blip r:embed="rId4" cstate="print"/>
          <a:stretch>
            <a:fillRect/>
          </a:stretch>
        </p:blipFill>
        <p:spPr bwMode="auto">
          <a:xfrm>
            <a:off x="3744920" y="1989664"/>
            <a:ext cx="1970080" cy="1970079"/>
          </a:xfrm>
          <a:prstGeom prst="rect">
            <a:avLst/>
          </a:prstGeom>
          <a:noFill/>
          <a:ln w="9525">
            <a:solidFill>
              <a:schemeClr val="tx1"/>
            </a:solidFill>
          </a:ln>
          <a:effectLst>
            <a:outerShdw blurRad="241300" sx="104000" sy="104000" algn="ctr" rotWithShape="0">
              <a:schemeClr val="bg1">
                <a:alpha val="40000"/>
              </a:schemeClr>
            </a:outerShdw>
          </a:effectLst>
        </p:spPr>
      </p:pic>
      <p:pic>
        <p:nvPicPr>
          <p:cNvPr id="9" name="Picture 5" descr="C:\Users\Milos\code\projects\render2010\paper\fig\system\local.png"/>
          <p:cNvPicPr>
            <a:picLocks noChangeAspect="1" noChangeArrowheads="1"/>
          </p:cNvPicPr>
          <p:nvPr/>
        </p:nvPicPr>
        <p:blipFill>
          <a:blip r:embed="rId5" cstate="print"/>
          <a:stretch>
            <a:fillRect/>
          </a:stretch>
        </p:blipFill>
        <p:spPr bwMode="auto">
          <a:xfrm>
            <a:off x="3744920" y="4072319"/>
            <a:ext cx="1955945" cy="1955945"/>
          </a:xfrm>
          <a:prstGeom prst="rect">
            <a:avLst/>
          </a:prstGeom>
          <a:noFill/>
          <a:ln w="9525">
            <a:solidFill>
              <a:schemeClr val="tx1"/>
            </a:solidFill>
          </a:ln>
          <a:effectLst>
            <a:outerShdw blurRad="241300" sx="104000" sy="104000" algn="ctr" rotWithShape="0">
              <a:schemeClr val="bg1">
                <a:alpha val="40000"/>
              </a:schemeClr>
            </a:outerShdw>
          </a:effectLst>
        </p:spPr>
      </p:pic>
      <p:cxnSp>
        <p:nvCxnSpPr>
          <p:cNvPr id="10" name="Straight Arrow Connector 9"/>
          <p:cNvCxnSpPr>
            <a:stCxn id="7" idx="3"/>
            <a:endCxn id="8" idx="1"/>
          </p:cNvCxnSpPr>
          <p:nvPr/>
        </p:nvCxnSpPr>
        <p:spPr bwMode="auto">
          <a:xfrm flipV="1">
            <a:off x="3370158" y="2974704"/>
            <a:ext cx="374762" cy="95727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1" name="Straight Arrow Connector 10"/>
          <p:cNvCxnSpPr>
            <a:stCxn id="7" idx="3"/>
            <a:endCxn id="9" idx="1"/>
          </p:cNvCxnSpPr>
          <p:nvPr/>
        </p:nvCxnSpPr>
        <p:spPr bwMode="auto">
          <a:xfrm>
            <a:off x="3370158" y="3931978"/>
            <a:ext cx="374762" cy="111831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2" name="TextBox 11"/>
          <p:cNvSpPr txBox="1"/>
          <p:nvPr/>
        </p:nvSpPr>
        <p:spPr>
          <a:xfrm>
            <a:off x="1211961" y="5029215"/>
            <a:ext cx="2155402" cy="288703"/>
          </a:xfrm>
          <a:prstGeom prst="rect">
            <a:avLst/>
          </a:prstGeom>
          <a:noFill/>
        </p:spPr>
        <p:txBody>
          <a:bodyPr wrap="square" rtlCol="0" anchor="ctr" anchorCtr="1">
            <a:spAutoFit/>
          </a:bodyPr>
          <a:lstStyle/>
          <a:p>
            <a:r>
              <a:rPr lang="en-US" dirty="0" smtClean="0"/>
              <a:t>indirect illumination</a:t>
            </a:r>
            <a:endParaRPr lang="en-US" dirty="0"/>
          </a:p>
        </p:txBody>
      </p:sp>
      <p:sp>
        <p:nvSpPr>
          <p:cNvPr id="16" name="TextBox 15"/>
          <p:cNvSpPr txBox="1"/>
          <p:nvPr/>
        </p:nvSpPr>
        <p:spPr>
          <a:xfrm>
            <a:off x="3733800" y="4038600"/>
            <a:ext cx="1981200" cy="415498"/>
          </a:xfrm>
          <a:prstGeom prst="rect">
            <a:avLst/>
          </a:prstGeom>
          <a:noFill/>
        </p:spPr>
        <p:txBody>
          <a:bodyPr wrap="square" rtlCol="0">
            <a:spAutoFit/>
          </a:bodyPr>
          <a:lstStyle/>
          <a:p>
            <a:pPr algn="r"/>
            <a:r>
              <a:rPr lang="en-US" sz="2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Compensation</a:t>
            </a:r>
            <a:endPar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3733800" y="1981200"/>
            <a:ext cx="1981200" cy="415498"/>
          </a:xfrm>
          <a:prstGeom prst="rect">
            <a:avLst/>
          </a:prstGeom>
          <a:noFill/>
        </p:spPr>
        <p:txBody>
          <a:bodyPr wrap="square" rtlCol="0">
            <a:spAutoFit/>
          </a:bodyPr>
          <a:lstStyle/>
          <a:p>
            <a:pPr algn="r"/>
            <a:r>
              <a:rPr lang="en-US" sz="2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Clamping</a:t>
            </a:r>
            <a:endPar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ight Brace 18"/>
          <p:cNvSpPr/>
          <p:nvPr/>
        </p:nvSpPr>
        <p:spPr bwMode="auto">
          <a:xfrm>
            <a:off x="5867400" y="1981200"/>
            <a:ext cx="228600" cy="1981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ight Brace 19"/>
          <p:cNvSpPr/>
          <p:nvPr/>
        </p:nvSpPr>
        <p:spPr bwMode="auto">
          <a:xfrm>
            <a:off x="5867400" y="4038600"/>
            <a:ext cx="228600" cy="1981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6364702" y="1981200"/>
            <a:ext cx="2182072" cy="1523494"/>
          </a:xfrm>
          <a:prstGeom prst="rect">
            <a:avLst/>
          </a:prstGeom>
          <a:noFill/>
        </p:spPr>
        <p:txBody>
          <a:bodyPr wrap="none" rtlCol="0">
            <a:spAutoFit/>
          </a:bodyP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Global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component</a:t>
            </a:r>
          </a:p>
          <a:p>
            <a:r>
              <a:rPr lang="en-US" sz="3100" dirty="0" smtClean="0">
                <a:solidFill>
                  <a:srgbClr val="FF9900"/>
                </a:solidFill>
              </a:rPr>
              <a:t>Classic VPLs</a:t>
            </a:r>
            <a:endParaRPr lang="en-US" sz="3100" dirty="0">
              <a:solidFill>
                <a:srgbClr val="FF9900"/>
              </a:solidFill>
            </a:endParaRPr>
          </a:p>
        </p:txBody>
      </p:sp>
      <p:sp>
        <p:nvSpPr>
          <p:cNvPr id="26" name="TextBox 25"/>
          <p:cNvSpPr txBox="1"/>
          <p:nvPr/>
        </p:nvSpPr>
        <p:spPr>
          <a:xfrm>
            <a:off x="6336363" y="4282966"/>
            <a:ext cx="2077813" cy="1523494"/>
          </a:xfrm>
          <a:prstGeom prst="rect">
            <a:avLst/>
          </a:prstGeom>
          <a:noFill/>
        </p:spPr>
        <p:txBody>
          <a:bodyPr wrap="none" rtlCol="0">
            <a:spAutoFit/>
          </a:bodyP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Local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component</a:t>
            </a:r>
          </a:p>
          <a:p>
            <a:r>
              <a:rPr lang="en-US" sz="3100" dirty="0" smtClean="0">
                <a:solidFill>
                  <a:srgbClr val="FF9900"/>
                </a:solidFill>
              </a:rPr>
              <a:t>Local VPLs</a:t>
            </a:r>
            <a:endParaRPr lang="en-US" sz="3100" dirty="0">
              <a:solidFill>
                <a:srgbClr val="FF99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500"/>
                                        <p:tgtEl>
                                          <p:spTgt spid="2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fade">
                                      <p:cBhvr>
                                        <p:cTn id="23" dur="5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xEl>
                                              <p:pRg st="1" end="1"/>
                                            </p:txEl>
                                          </p:spTgt>
                                        </p:tgtEl>
                                        <p:attrNameLst>
                                          <p:attrName>style.visibility</p:attrName>
                                        </p:attrNameLst>
                                      </p:cBhvr>
                                      <p:to>
                                        <p:strVal val="visible"/>
                                      </p:to>
                                    </p:set>
                                    <p:animEffect transition="in" filter="fade">
                                      <p:cBhvr>
                                        <p:cTn id="28"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229600" cy="638175"/>
          </a:xfrm>
        </p:spPr>
        <p:txBody>
          <a:bodyPr/>
          <a:lstStyle/>
          <a:p>
            <a:r>
              <a:rPr lang="en-US" dirty="0" err="1" smtClean="0"/>
              <a:t>Kollig</a:t>
            </a:r>
            <a:r>
              <a:rPr lang="en-US" dirty="0" smtClean="0"/>
              <a:t> &amp; Keller compensation</a:t>
            </a: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27</a:t>
            </a:fld>
            <a:endParaRPr lang="en-US" dirty="0">
              <a:solidFill>
                <a:srgbClr val="FFFFFF"/>
              </a:solidFill>
            </a:endParaRPr>
          </a:p>
        </p:txBody>
      </p:sp>
      <p:sp>
        <p:nvSpPr>
          <p:cNvPr id="4" name="Title 3"/>
          <p:cNvSpPr>
            <a:spLocks noGrp="1"/>
          </p:cNvSpPr>
          <p:nvPr>
            <p:ph type="title"/>
          </p:nvPr>
        </p:nvSpPr>
        <p:spPr/>
        <p:txBody>
          <a:bodyPr/>
          <a:lstStyle/>
          <a:p>
            <a:r>
              <a:rPr lang="en-US" dirty="0" smtClean="0"/>
              <a:t>Review of compensation</a:t>
            </a:r>
            <a:endParaRPr lang="en-US" dirty="0"/>
          </a:p>
        </p:txBody>
      </p:sp>
      <p:sp>
        <p:nvSpPr>
          <p:cNvPr id="42" name="TextBox 41"/>
          <p:cNvSpPr txBox="1"/>
          <p:nvPr/>
        </p:nvSpPr>
        <p:spPr>
          <a:xfrm>
            <a:off x="381000" y="5638800"/>
            <a:ext cx="2115066" cy="523220"/>
          </a:xfrm>
          <a:prstGeom prst="rect">
            <a:avLst/>
          </a:prstGeom>
          <a:noFill/>
        </p:spPr>
        <p:txBody>
          <a:bodyPr wrap="none" rtlCol="0">
            <a:spAutoFit/>
          </a:bodyPr>
          <a:lstStyle/>
          <a:p>
            <a:r>
              <a:rPr lang="en-US" sz="2800" dirty="0" smtClean="0"/>
              <a:t>3) Contribute</a:t>
            </a:r>
            <a:endParaRPr lang="en-US" sz="2800" dirty="0"/>
          </a:p>
        </p:txBody>
      </p:sp>
      <p:grpSp>
        <p:nvGrpSpPr>
          <p:cNvPr id="5" name="Group 4"/>
          <p:cNvGrpSpPr/>
          <p:nvPr/>
        </p:nvGrpSpPr>
        <p:grpSpPr>
          <a:xfrm>
            <a:off x="2552400" y="1828800"/>
            <a:ext cx="4039200" cy="4039200"/>
            <a:chOff x="1441450" y="1495425"/>
            <a:chExt cx="4621213" cy="4621213"/>
          </a:xfrm>
        </p:grpSpPr>
        <p:sp>
          <p:nvSpPr>
            <p:cNvPr id="46"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7"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un 40"/>
          <p:cNvSpPr/>
          <p:nvPr/>
        </p:nvSpPr>
        <p:spPr>
          <a:xfrm>
            <a:off x="4182520" y="1984153"/>
            <a:ext cx="621416" cy="621416"/>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74" name="Straight Connector 73"/>
          <p:cNvCxnSpPr/>
          <p:nvPr/>
        </p:nvCxnSpPr>
        <p:spPr>
          <a:xfrm flipV="1">
            <a:off x="2977582" y="3052763"/>
            <a:ext cx="3037456" cy="1008227"/>
          </a:xfrm>
          <a:prstGeom prst="line">
            <a:avLst/>
          </a:prstGeom>
          <a:ln w="6350">
            <a:solidFill>
              <a:schemeClr val="tx1">
                <a:lumMod val="50000"/>
              </a:schemeClr>
            </a:solidFill>
            <a:headEnd type="none"/>
            <a:tailEnd type="stealth"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Sun 43"/>
          <p:cNvSpPr/>
          <p:nvPr/>
        </p:nvSpPr>
        <p:spPr>
          <a:xfrm>
            <a:off x="5907062" y="2842777"/>
            <a:ext cx="373679" cy="373679"/>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Left Brace 31"/>
          <p:cNvSpPr/>
          <p:nvPr/>
        </p:nvSpPr>
        <p:spPr bwMode="auto">
          <a:xfrm rot="20512927">
            <a:off x="2647078" y="4221808"/>
            <a:ext cx="550429" cy="1252852"/>
          </a:xfrm>
          <a:prstGeom prst="leftBrace">
            <a:avLst>
              <a:gd name="adj1" fmla="val 55235"/>
              <a:gd name="adj2" fmla="val 46626"/>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1295400" y="4724400"/>
            <a:ext cx="1279582" cy="707886"/>
          </a:xfrm>
          <a:prstGeom prst="rect">
            <a:avLst/>
          </a:prstGeom>
          <a:noFill/>
        </p:spPr>
        <p:txBody>
          <a:bodyPr wrap="square" rtlCol="0">
            <a:spAutoFit/>
          </a:bodyPr>
          <a:lstStyle/>
          <a:p>
            <a:pPr algn="r"/>
            <a:r>
              <a:rPr lang="en-US" sz="2000" dirty="0" smtClean="0">
                <a:cs typeface="Times New Roman" pitchFamily="18" charset="0"/>
              </a:rPr>
              <a:t>Clamped energy</a:t>
            </a:r>
            <a:endParaRPr lang="en-US" sz="2000" baseline="-25000" dirty="0">
              <a:cs typeface="Times New Roman" pitchFamily="18" charset="0"/>
            </a:endParaRPr>
          </a:p>
        </p:txBody>
      </p:sp>
      <p:sp>
        <p:nvSpPr>
          <p:cNvPr id="43" name="Rectangle 42"/>
          <p:cNvSpPr/>
          <p:nvPr/>
        </p:nvSpPr>
        <p:spPr bwMode="auto">
          <a:xfrm>
            <a:off x="3352800" y="4689346"/>
            <a:ext cx="2057400" cy="416053"/>
          </a:xfrm>
          <a:prstGeom prst="rect">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3352800" y="2905780"/>
            <a:ext cx="1771781" cy="523220"/>
          </a:xfrm>
          <a:prstGeom prst="rect">
            <a:avLst/>
          </a:prstGeom>
          <a:noFill/>
        </p:spPr>
        <p:txBody>
          <a:bodyPr wrap="square" rtlCol="0">
            <a:spAutoFit/>
          </a:bodyPr>
          <a:lstStyle/>
          <a:p>
            <a:r>
              <a:rPr lang="en-US" sz="2800" dirty="0" smtClean="0">
                <a:ln w="3175">
                  <a:solidFill>
                    <a:schemeClr val="tx1">
                      <a:lumMod val="75000"/>
                    </a:schemeClr>
                  </a:solidFill>
                </a:ln>
                <a:solidFill>
                  <a:schemeClr val="bg1"/>
                </a:solidFill>
              </a:rPr>
              <a:t>2) </a:t>
            </a:r>
            <a:r>
              <a:rPr lang="en-US" sz="2800" dirty="0" smtClean="0">
                <a:ln w="3175">
                  <a:noFill/>
                </a:ln>
                <a:solidFill>
                  <a:schemeClr val="bg1"/>
                </a:solidFill>
              </a:rPr>
              <a:t>Connect</a:t>
            </a:r>
            <a:endParaRPr lang="en-US" sz="2800" dirty="0">
              <a:ln w="3175">
                <a:noFill/>
              </a:ln>
              <a:solidFill>
                <a:schemeClr val="bg1"/>
              </a:solidFill>
            </a:endParaRPr>
          </a:p>
        </p:txBody>
      </p:sp>
      <p:sp>
        <p:nvSpPr>
          <p:cNvPr id="38" name="TextBox 37"/>
          <p:cNvSpPr txBox="1"/>
          <p:nvPr/>
        </p:nvSpPr>
        <p:spPr>
          <a:xfrm>
            <a:off x="3279642" y="4624335"/>
            <a:ext cx="2206758" cy="523220"/>
          </a:xfrm>
          <a:prstGeom prst="rect">
            <a:avLst/>
          </a:prstGeom>
          <a:noFill/>
          <a:effectLst/>
        </p:spPr>
        <p:txBody>
          <a:bodyPr wrap="square" rtlCol="0">
            <a:spAutoFit/>
          </a:bodyPr>
          <a:lstStyle/>
          <a:p>
            <a:r>
              <a:rPr lang="en-US" sz="2800" dirty="0" smtClean="0">
                <a:ln w="3175">
                  <a:solidFill>
                    <a:schemeClr val="tx1">
                      <a:lumMod val="75000"/>
                    </a:schemeClr>
                  </a:solidFill>
                </a:ln>
                <a:solidFill>
                  <a:schemeClr val="bg1"/>
                </a:solidFill>
              </a:rPr>
              <a:t>1) </a:t>
            </a:r>
            <a:r>
              <a:rPr lang="en-US" sz="2800" dirty="0" smtClean="0">
                <a:ln w="3175">
                  <a:noFill/>
                </a:ln>
                <a:solidFill>
                  <a:schemeClr val="bg1"/>
                </a:solidFill>
              </a:rPr>
              <a:t>Shoot path</a:t>
            </a:r>
            <a:endParaRPr lang="en-US" sz="2800" dirty="0">
              <a:ln w="3175">
                <a:noFill/>
              </a:ln>
              <a:solidFill>
                <a:schemeClr val="bg1"/>
              </a:solidFill>
            </a:endParaRPr>
          </a:p>
        </p:txBody>
      </p:sp>
      <p:sp>
        <p:nvSpPr>
          <p:cNvPr id="45" name="Oval 44"/>
          <p:cNvSpPr/>
          <p:nvPr/>
        </p:nvSpPr>
        <p:spPr bwMode="auto">
          <a:xfrm>
            <a:off x="3291267"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7" name="Straight Connector 66"/>
          <p:cNvCxnSpPr/>
          <p:nvPr/>
        </p:nvCxnSpPr>
        <p:spPr>
          <a:xfrm rot="16200000" flipH="1">
            <a:off x="2484346" y="4554221"/>
            <a:ext cx="1465394" cy="478928"/>
          </a:xfrm>
          <a:prstGeom prst="line">
            <a:avLst/>
          </a:prstGeom>
          <a:ln w="6350">
            <a:solidFill>
              <a:schemeClr val="tx1">
                <a:lumMod val="50000"/>
              </a:schemeClr>
            </a:solidFill>
            <a:headEnd type="stealth" w="med" len="lg"/>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566704" y="2478924"/>
            <a:ext cx="986496" cy="430887"/>
          </a:xfrm>
          <a:prstGeom prst="rect">
            <a:avLst/>
          </a:prstGeom>
          <a:noFill/>
        </p:spPr>
        <p:txBody>
          <a:bodyPr wrap="square" rtlCol="0">
            <a:spAutoFit/>
          </a:bodyPr>
          <a:lstStyle/>
          <a:p>
            <a:pPr algn="ctr"/>
            <a:r>
              <a:rPr lang="en-US" sz="2200" dirty="0" smtClean="0">
                <a:solidFill>
                  <a:schemeClr val="bg1"/>
                </a:solidFill>
              </a:rPr>
              <a:t>global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1" grpId="0" animBg="1"/>
      <p:bldP spid="44" grpId="0" animBg="1"/>
      <p:bldP spid="32" grpId="0" animBg="1"/>
      <p:bldP spid="33" grpId="0"/>
      <p:bldP spid="43" grpId="0" animBg="1"/>
      <p:bldP spid="40" grpId="0"/>
      <p:bldP spid="38" grpId="0"/>
      <p:bldP spid="45"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229600" cy="638175"/>
          </a:xfrm>
        </p:spPr>
        <p:txBody>
          <a:bodyPr/>
          <a:lstStyle/>
          <a:p>
            <a:r>
              <a:rPr lang="en-US" dirty="0" smtClean="0"/>
              <a:t>[</a:t>
            </a:r>
            <a:r>
              <a:rPr lang="cs-CZ" dirty="0" err="1" smtClean="0"/>
              <a:t>Davidovič</a:t>
            </a:r>
            <a:r>
              <a:rPr lang="cs-CZ" dirty="0" smtClean="0"/>
              <a:t> et al. 2010</a:t>
            </a:r>
            <a:r>
              <a:rPr lang="en-US" dirty="0" smtClean="0"/>
              <a:t>]</a:t>
            </a: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28</a:t>
            </a:fld>
            <a:endParaRPr lang="en-US" dirty="0">
              <a:solidFill>
                <a:srgbClr val="FFFFFF"/>
              </a:solidFill>
            </a:endParaRPr>
          </a:p>
        </p:txBody>
      </p:sp>
      <p:sp>
        <p:nvSpPr>
          <p:cNvPr id="4" name="Title 3"/>
          <p:cNvSpPr>
            <a:spLocks noGrp="1"/>
          </p:cNvSpPr>
          <p:nvPr>
            <p:ph type="title"/>
          </p:nvPr>
        </p:nvSpPr>
        <p:spPr/>
        <p:txBody>
          <a:bodyPr/>
          <a:lstStyle/>
          <a:p>
            <a:r>
              <a:rPr lang="en-US" dirty="0" smtClean="0"/>
              <a:t>Local VPLs – Idea</a:t>
            </a:r>
            <a:endParaRPr lang="en-US" dirty="0"/>
          </a:p>
        </p:txBody>
      </p:sp>
      <p:sp>
        <p:nvSpPr>
          <p:cNvPr id="79" name="TextBox 78"/>
          <p:cNvSpPr txBox="1"/>
          <p:nvPr/>
        </p:nvSpPr>
        <p:spPr>
          <a:xfrm>
            <a:off x="838200" y="3429000"/>
            <a:ext cx="1697901" cy="954107"/>
          </a:xfrm>
          <a:prstGeom prst="rect">
            <a:avLst/>
          </a:prstGeom>
          <a:noFill/>
        </p:spPr>
        <p:txBody>
          <a:bodyPr wrap="none" rtlCol="0">
            <a:spAutoFit/>
          </a:bodyPr>
          <a:lstStyle/>
          <a:p>
            <a:pPr algn="r"/>
            <a:r>
              <a:rPr lang="en-US" sz="2400" dirty="0" smtClean="0"/>
              <a:t>Create</a:t>
            </a:r>
            <a:r>
              <a:rPr lang="en-US" sz="2800" dirty="0" smtClean="0"/>
              <a:t> </a:t>
            </a:r>
          </a:p>
          <a:p>
            <a:pPr algn="r"/>
            <a:r>
              <a:rPr lang="en-US" sz="2800" b="1" dirty="0" smtClean="0"/>
              <a:t>local light</a:t>
            </a:r>
            <a:endParaRPr lang="en-US" sz="2800" b="1" dirty="0"/>
          </a:p>
        </p:txBody>
      </p:sp>
      <p:sp>
        <p:nvSpPr>
          <p:cNvPr id="80" name="TextBox 79"/>
          <p:cNvSpPr txBox="1"/>
          <p:nvPr/>
        </p:nvSpPr>
        <p:spPr>
          <a:xfrm>
            <a:off x="914400" y="5029200"/>
            <a:ext cx="1619353" cy="892552"/>
          </a:xfrm>
          <a:prstGeom prst="rect">
            <a:avLst/>
          </a:prstGeom>
          <a:noFill/>
        </p:spPr>
        <p:txBody>
          <a:bodyPr wrap="none" rtlCol="0">
            <a:spAutoFit/>
          </a:bodyPr>
          <a:lstStyle/>
          <a:p>
            <a:pPr algn="r"/>
            <a:r>
              <a:rPr lang="en-US" sz="2400" dirty="0" smtClean="0"/>
              <a:t>Contribute </a:t>
            </a:r>
          </a:p>
          <a:p>
            <a:pPr algn="r"/>
            <a:r>
              <a:rPr lang="en-US" sz="2400" dirty="0" smtClean="0"/>
              <a:t>to a </a:t>
            </a:r>
            <a:r>
              <a:rPr lang="en-US" sz="2800" b="1" dirty="0" smtClean="0"/>
              <a:t>tile</a:t>
            </a:r>
            <a:endParaRPr lang="en-US" sz="2800" b="1" dirty="0"/>
          </a:p>
        </p:txBody>
      </p:sp>
      <p:grpSp>
        <p:nvGrpSpPr>
          <p:cNvPr id="5" name="Group 4"/>
          <p:cNvGrpSpPr/>
          <p:nvPr/>
        </p:nvGrpSpPr>
        <p:grpSpPr>
          <a:xfrm>
            <a:off x="2552400" y="1828800"/>
            <a:ext cx="4039200" cy="4039200"/>
            <a:chOff x="1441450" y="1495425"/>
            <a:chExt cx="4621213" cy="4621213"/>
          </a:xfrm>
        </p:grpSpPr>
        <p:sp>
          <p:nvSpPr>
            <p:cNvPr id="46"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7"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un 40"/>
          <p:cNvSpPr/>
          <p:nvPr/>
        </p:nvSpPr>
        <p:spPr>
          <a:xfrm>
            <a:off x="4182520" y="1984153"/>
            <a:ext cx="621416" cy="621416"/>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bwMode="auto">
          <a:xfrm>
            <a:off x="3291267"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3616329"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9" name="Oval 68"/>
          <p:cNvSpPr/>
          <p:nvPr/>
        </p:nvSpPr>
        <p:spPr bwMode="auto">
          <a:xfrm>
            <a:off x="2966205"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3291267"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3616329"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2966205"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5" name="Oval 74"/>
          <p:cNvSpPr/>
          <p:nvPr/>
        </p:nvSpPr>
        <p:spPr bwMode="auto">
          <a:xfrm>
            <a:off x="3291267"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6" name="Oval 75"/>
          <p:cNvSpPr/>
          <p:nvPr/>
        </p:nvSpPr>
        <p:spPr bwMode="auto">
          <a:xfrm>
            <a:off x="3616329"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 name="Oval 76"/>
          <p:cNvSpPr/>
          <p:nvPr/>
        </p:nvSpPr>
        <p:spPr bwMode="auto">
          <a:xfrm>
            <a:off x="2966205"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2925571" y="5201320"/>
            <a:ext cx="1048326" cy="617618"/>
          </a:xfrm>
          <a:prstGeom prst="rect">
            <a:avLst/>
          </a:prstGeom>
          <a:noFill/>
          <a:ln w="127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1" name="Straight Connector 70"/>
          <p:cNvCxnSpPr/>
          <p:nvPr/>
        </p:nvCxnSpPr>
        <p:spPr>
          <a:xfrm rot="16200000" flipH="1">
            <a:off x="2484346" y="4554221"/>
            <a:ext cx="1465394" cy="478928"/>
          </a:xfrm>
          <a:prstGeom prst="line">
            <a:avLst/>
          </a:prstGeom>
          <a:ln w="6350">
            <a:solidFill>
              <a:schemeClr val="tx1">
                <a:lumMod val="50000"/>
              </a:schemeClr>
            </a:solidFill>
            <a:headEnd type="stealth" w="med" len="lg"/>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566704" y="2478924"/>
            <a:ext cx="986496" cy="430887"/>
          </a:xfrm>
          <a:prstGeom prst="rect">
            <a:avLst/>
          </a:prstGeom>
          <a:noFill/>
        </p:spPr>
        <p:txBody>
          <a:bodyPr wrap="square" rtlCol="0">
            <a:spAutoFit/>
          </a:bodyPr>
          <a:lstStyle/>
          <a:p>
            <a:pPr algn="ctr"/>
            <a:r>
              <a:rPr lang="en-US" sz="2200" dirty="0" smtClean="0">
                <a:solidFill>
                  <a:schemeClr val="bg1"/>
                </a:solidFill>
              </a:rPr>
              <a:t>global</a:t>
            </a:r>
          </a:p>
        </p:txBody>
      </p:sp>
      <p:sp>
        <p:nvSpPr>
          <p:cNvPr id="83" name="Sun 82"/>
          <p:cNvSpPr/>
          <p:nvPr/>
        </p:nvSpPr>
        <p:spPr>
          <a:xfrm>
            <a:off x="5907062" y="2842777"/>
            <a:ext cx="373679" cy="373679"/>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4" name="TextBox 73"/>
          <p:cNvSpPr txBox="1"/>
          <p:nvPr/>
        </p:nvSpPr>
        <p:spPr>
          <a:xfrm>
            <a:off x="2362200" y="3505200"/>
            <a:ext cx="1263797" cy="430887"/>
          </a:xfrm>
          <a:prstGeom prst="rect">
            <a:avLst/>
          </a:prstGeom>
          <a:noFill/>
        </p:spPr>
        <p:txBody>
          <a:bodyPr wrap="square" rtlCol="0">
            <a:spAutoFit/>
          </a:bodyPr>
          <a:lstStyle/>
          <a:p>
            <a:pPr algn="ctr"/>
            <a:r>
              <a:rPr lang="en-US" sz="2200" dirty="0" smtClean="0">
                <a:solidFill>
                  <a:schemeClr val="bg1"/>
                </a:solidFill>
              </a:rPr>
              <a:t>local</a:t>
            </a:r>
          </a:p>
        </p:txBody>
      </p:sp>
      <p:sp>
        <p:nvSpPr>
          <p:cNvPr id="84" name="Isosceles Triangle 83"/>
          <p:cNvSpPr/>
          <p:nvPr/>
        </p:nvSpPr>
        <p:spPr>
          <a:xfrm rot="20000323">
            <a:off x="2694948" y="4078357"/>
            <a:ext cx="868078" cy="1520417"/>
          </a:xfrm>
          <a:prstGeom prst="triangle">
            <a:avLst>
              <a:gd name="adj" fmla="val 75297"/>
            </a:avLst>
          </a:prstGeom>
          <a:solidFill>
            <a:srgbClr val="FFE48F">
              <a:alpha val="46000"/>
            </a:srgb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68" name="Straight Connector 67"/>
          <p:cNvCxnSpPr/>
          <p:nvPr/>
        </p:nvCxnSpPr>
        <p:spPr>
          <a:xfrm flipV="1">
            <a:off x="2977582" y="3052763"/>
            <a:ext cx="3037456" cy="1008227"/>
          </a:xfrm>
          <a:prstGeom prst="line">
            <a:avLst/>
          </a:prstGeom>
          <a:ln w="6350">
            <a:solidFill>
              <a:schemeClr val="tx1">
                <a:lumMod val="50000"/>
              </a:schemeClr>
            </a:solidFill>
            <a:headEnd type="none"/>
            <a:tailEnd type="stealth"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9549" y="3878484"/>
            <a:ext cx="373679" cy="373679"/>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wipe(up)">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67" grpId="0" animBg="1"/>
      <p:bldP spid="69" grpId="0" animBg="1"/>
      <p:bldP spid="70" grpId="0" animBg="1"/>
      <p:bldP spid="72" grpId="0" animBg="1"/>
      <p:bldP spid="73" grpId="0" animBg="1"/>
      <p:bldP spid="75" grpId="0" animBg="1"/>
      <p:bldP spid="76" grpId="0" animBg="1"/>
      <p:bldP spid="77" grpId="0" animBg="1"/>
      <p:bldP spid="78" grpId="0" animBg="1"/>
      <p:bldP spid="74" grpId="0"/>
      <p:bldP spid="84"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229600" cy="638175"/>
          </a:xfrm>
        </p:spPr>
        <p:txBody>
          <a:bodyPr/>
          <a:lstStyle/>
          <a:p>
            <a:r>
              <a:rPr lang="en-US" dirty="0"/>
              <a:t>[</a:t>
            </a:r>
            <a:r>
              <a:rPr lang="cs-CZ" dirty="0" err="1"/>
              <a:t>Davidovič</a:t>
            </a:r>
            <a:r>
              <a:rPr lang="cs-CZ" dirty="0"/>
              <a:t> et al. 2010</a:t>
            </a:r>
            <a:r>
              <a:rPr lang="en-US" dirty="0"/>
              <a:t>]</a:t>
            </a:r>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29</a:t>
            </a:fld>
            <a:endParaRPr lang="en-US" dirty="0">
              <a:solidFill>
                <a:srgbClr val="FFFFFF"/>
              </a:solidFill>
            </a:endParaRPr>
          </a:p>
        </p:txBody>
      </p:sp>
      <p:sp>
        <p:nvSpPr>
          <p:cNvPr id="4" name="Title 3"/>
          <p:cNvSpPr>
            <a:spLocks noGrp="1"/>
          </p:cNvSpPr>
          <p:nvPr>
            <p:ph type="title"/>
          </p:nvPr>
        </p:nvSpPr>
        <p:spPr/>
        <p:txBody>
          <a:bodyPr/>
          <a:lstStyle/>
          <a:p>
            <a:r>
              <a:rPr lang="en-US" dirty="0" smtClean="0"/>
              <a:t>Local VPLs – Technical solution</a:t>
            </a:r>
            <a:endParaRPr lang="en-US" dirty="0"/>
          </a:p>
        </p:txBody>
      </p:sp>
      <p:sp>
        <p:nvSpPr>
          <p:cNvPr id="45" name="TextBox 44"/>
          <p:cNvSpPr txBox="1"/>
          <p:nvPr/>
        </p:nvSpPr>
        <p:spPr>
          <a:xfrm>
            <a:off x="2133600" y="3810000"/>
            <a:ext cx="1263797" cy="461665"/>
          </a:xfrm>
          <a:prstGeom prst="rect">
            <a:avLst/>
          </a:prstGeom>
          <a:noFill/>
        </p:spPr>
        <p:txBody>
          <a:bodyPr wrap="square" rtlCol="0">
            <a:spAutoFit/>
          </a:bodyPr>
          <a:lstStyle/>
          <a:p>
            <a:pPr algn="ctr"/>
            <a:r>
              <a:rPr lang="en-US" sz="2400" dirty="0" smtClean="0">
                <a:solidFill>
                  <a:schemeClr val="bg1"/>
                </a:solidFill>
              </a:rPr>
              <a:t>local</a:t>
            </a:r>
          </a:p>
        </p:txBody>
      </p:sp>
      <p:sp>
        <p:nvSpPr>
          <p:cNvPr id="82" name="TextBox 81"/>
          <p:cNvSpPr txBox="1"/>
          <p:nvPr/>
        </p:nvSpPr>
        <p:spPr>
          <a:xfrm>
            <a:off x="815457" y="4953000"/>
            <a:ext cx="1657377" cy="892552"/>
          </a:xfrm>
          <a:prstGeom prst="rect">
            <a:avLst/>
          </a:prstGeom>
          <a:noFill/>
        </p:spPr>
        <p:txBody>
          <a:bodyPr wrap="none" rtlCol="0">
            <a:spAutoFit/>
          </a:bodyPr>
          <a:lstStyle/>
          <a:p>
            <a:pPr algn="r"/>
            <a:r>
              <a:rPr lang="en-US" sz="2400" dirty="0" smtClean="0"/>
              <a:t>from </a:t>
            </a:r>
          </a:p>
          <a:p>
            <a:pPr algn="r"/>
            <a:r>
              <a:rPr lang="en-US" sz="2800" b="1" dirty="0" smtClean="0"/>
              <a:t>tile </a:t>
            </a:r>
            <a:r>
              <a:rPr lang="en-US" sz="2800" dirty="0" smtClean="0"/>
              <a:t>pixels</a:t>
            </a:r>
            <a:endParaRPr lang="en-US" sz="2800" dirty="0"/>
          </a:p>
        </p:txBody>
      </p:sp>
      <p:sp>
        <p:nvSpPr>
          <p:cNvPr id="92" name="TextBox 91"/>
          <p:cNvSpPr txBox="1"/>
          <p:nvPr/>
        </p:nvSpPr>
        <p:spPr>
          <a:xfrm>
            <a:off x="835682" y="4191000"/>
            <a:ext cx="1640193" cy="830997"/>
          </a:xfrm>
          <a:prstGeom prst="rect">
            <a:avLst/>
          </a:prstGeom>
          <a:noFill/>
        </p:spPr>
        <p:txBody>
          <a:bodyPr wrap="none" rtlCol="0">
            <a:spAutoFit/>
          </a:bodyPr>
          <a:lstStyle/>
          <a:p>
            <a:pPr algn="r"/>
            <a:r>
              <a:rPr lang="en-US" sz="2400" dirty="0" smtClean="0"/>
              <a:t>Probability </a:t>
            </a:r>
          </a:p>
          <a:p>
            <a:pPr algn="r"/>
            <a:r>
              <a:rPr lang="en-US" sz="2400" dirty="0" smtClean="0"/>
              <a:t>density</a:t>
            </a:r>
          </a:p>
        </p:txBody>
      </p:sp>
      <p:grpSp>
        <p:nvGrpSpPr>
          <p:cNvPr id="5" name="Group 4"/>
          <p:cNvGrpSpPr/>
          <p:nvPr/>
        </p:nvGrpSpPr>
        <p:grpSpPr>
          <a:xfrm>
            <a:off x="2552400" y="1828800"/>
            <a:ext cx="4039200" cy="4039200"/>
            <a:chOff x="1441450" y="1495425"/>
            <a:chExt cx="4621213" cy="4621213"/>
          </a:xfrm>
        </p:grpSpPr>
        <p:sp>
          <p:nvSpPr>
            <p:cNvPr id="46"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7"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un 40"/>
          <p:cNvSpPr/>
          <p:nvPr/>
        </p:nvSpPr>
        <p:spPr>
          <a:xfrm>
            <a:off x="4182520" y="1984153"/>
            <a:ext cx="621416" cy="621416"/>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bwMode="auto">
          <a:xfrm>
            <a:off x="3291267"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3616329"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9" name="Oval 68"/>
          <p:cNvSpPr/>
          <p:nvPr/>
        </p:nvSpPr>
        <p:spPr bwMode="auto">
          <a:xfrm>
            <a:off x="2966205"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3291267"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3616329"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2966205" y="56645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5" name="Oval 74"/>
          <p:cNvSpPr/>
          <p:nvPr/>
        </p:nvSpPr>
        <p:spPr bwMode="auto">
          <a:xfrm>
            <a:off x="3291267"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6" name="Oval 75"/>
          <p:cNvSpPr/>
          <p:nvPr/>
        </p:nvSpPr>
        <p:spPr bwMode="auto">
          <a:xfrm>
            <a:off x="3616329"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 name="Oval 76"/>
          <p:cNvSpPr/>
          <p:nvPr/>
        </p:nvSpPr>
        <p:spPr bwMode="auto">
          <a:xfrm>
            <a:off x="2966205"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2925571" y="5201320"/>
            <a:ext cx="1048326" cy="617618"/>
          </a:xfrm>
          <a:prstGeom prst="rect">
            <a:avLst/>
          </a:prstGeom>
          <a:noFill/>
          <a:ln w="127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3" name="Oval 82"/>
          <p:cNvSpPr/>
          <p:nvPr/>
        </p:nvSpPr>
        <p:spPr bwMode="auto">
          <a:xfrm>
            <a:off x="3291267" y="5469497"/>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4" name="Oval 83"/>
          <p:cNvSpPr/>
          <p:nvPr/>
        </p:nvSpPr>
        <p:spPr bwMode="auto">
          <a:xfrm>
            <a:off x="3616329" y="5469497"/>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5" name="Oval 84"/>
          <p:cNvSpPr/>
          <p:nvPr/>
        </p:nvSpPr>
        <p:spPr bwMode="auto">
          <a:xfrm>
            <a:off x="2966205" y="5469497"/>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 name="Oval 85"/>
          <p:cNvSpPr/>
          <p:nvPr/>
        </p:nvSpPr>
        <p:spPr bwMode="auto">
          <a:xfrm>
            <a:off x="3291267" y="5664534"/>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7" name="Oval 86"/>
          <p:cNvSpPr/>
          <p:nvPr/>
        </p:nvSpPr>
        <p:spPr bwMode="auto">
          <a:xfrm>
            <a:off x="3616329" y="5664534"/>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8" name="Oval 87"/>
          <p:cNvSpPr/>
          <p:nvPr/>
        </p:nvSpPr>
        <p:spPr bwMode="auto">
          <a:xfrm>
            <a:off x="2966205" y="5664534"/>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9" name="Oval 88"/>
          <p:cNvSpPr/>
          <p:nvPr/>
        </p:nvSpPr>
        <p:spPr bwMode="auto">
          <a:xfrm>
            <a:off x="3291267" y="5274459"/>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0" name="Oval 89"/>
          <p:cNvSpPr/>
          <p:nvPr/>
        </p:nvSpPr>
        <p:spPr bwMode="auto">
          <a:xfrm>
            <a:off x="3616329" y="5274459"/>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1" name="Oval 90"/>
          <p:cNvSpPr/>
          <p:nvPr/>
        </p:nvSpPr>
        <p:spPr bwMode="auto">
          <a:xfrm>
            <a:off x="2966205" y="5274459"/>
            <a:ext cx="318884" cy="106294"/>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3253343" y="5014410"/>
            <a:ext cx="1048326" cy="617618"/>
          </a:xfrm>
          <a:prstGeom prst="rect">
            <a:avLst/>
          </a:prstGeom>
          <a:noFill/>
          <a:ln w="127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9" name="Oval 98"/>
          <p:cNvSpPr/>
          <p:nvPr/>
        </p:nvSpPr>
        <p:spPr bwMode="auto">
          <a:xfrm>
            <a:off x="3941392" y="54694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0" name="Oval 99"/>
          <p:cNvSpPr/>
          <p:nvPr/>
        </p:nvSpPr>
        <p:spPr bwMode="auto">
          <a:xfrm>
            <a:off x="3616329" y="5079422"/>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1" name="Oval 100"/>
          <p:cNvSpPr/>
          <p:nvPr/>
        </p:nvSpPr>
        <p:spPr bwMode="auto">
          <a:xfrm>
            <a:off x="3941392" y="5079422"/>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 name="Oval 101"/>
          <p:cNvSpPr/>
          <p:nvPr/>
        </p:nvSpPr>
        <p:spPr bwMode="auto">
          <a:xfrm>
            <a:off x="3291267" y="5079422"/>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3" name="Oval 102"/>
          <p:cNvSpPr/>
          <p:nvPr/>
        </p:nvSpPr>
        <p:spPr bwMode="auto">
          <a:xfrm>
            <a:off x="3941392" y="52744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5" name="Rectangle 104"/>
          <p:cNvSpPr/>
          <p:nvPr/>
        </p:nvSpPr>
        <p:spPr bwMode="auto">
          <a:xfrm>
            <a:off x="4526504" y="5079422"/>
            <a:ext cx="845162" cy="650124"/>
          </a:xfrm>
          <a:prstGeom prst="rect">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4" name="TextBox 103"/>
          <p:cNvSpPr txBox="1"/>
          <p:nvPr/>
        </p:nvSpPr>
        <p:spPr>
          <a:xfrm>
            <a:off x="4526505" y="5014410"/>
            <a:ext cx="853688" cy="761509"/>
          </a:xfrm>
          <a:prstGeom prst="rect">
            <a:avLst/>
          </a:prstGeom>
          <a:noFill/>
        </p:spPr>
        <p:txBody>
          <a:bodyPr wrap="none" rtlCol="0">
            <a:spAutoFit/>
          </a:bodyPr>
          <a:lstStyle/>
          <a:p>
            <a:pPr algn="r"/>
            <a:r>
              <a:rPr lang="en-US" sz="2800" b="1" dirty="0" smtClean="0">
                <a:solidFill>
                  <a:schemeClr val="bg1"/>
                </a:solidFill>
              </a:rPr>
              <a:t>Jitter</a:t>
            </a:r>
          </a:p>
          <a:p>
            <a:pPr algn="r"/>
            <a:r>
              <a:rPr lang="en-US" sz="2400" dirty="0" smtClean="0">
                <a:solidFill>
                  <a:schemeClr val="bg1"/>
                </a:solidFill>
              </a:rPr>
              <a:t>tiles</a:t>
            </a:r>
            <a:endParaRPr lang="en-US" sz="2400" dirty="0">
              <a:solidFill>
                <a:schemeClr val="bg1"/>
              </a:solidFill>
            </a:endParaRPr>
          </a:p>
        </p:txBody>
      </p:sp>
      <p:cxnSp>
        <p:nvCxnSpPr>
          <p:cNvPr id="71" name="Straight Connector 70"/>
          <p:cNvCxnSpPr/>
          <p:nvPr/>
        </p:nvCxnSpPr>
        <p:spPr>
          <a:xfrm rot="16200000" flipH="1">
            <a:off x="2484346" y="4554221"/>
            <a:ext cx="1465394" cy="478928"/>
          </a:xfrm>
          <a:prstGeom prst="line">
            <a:avLst/>
          </a:prstGeom>
          <a:ln w="6350">
            <a:solidFill>
              <a:schemeClr val="tx1">
                <a:lumMod val="50000"/>
              </a:schemeClr>
            </a:solidFill>
            <a:headEnd type="stealth" w="med" len="lg"/>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566704" y="2478924"/>
            <a:ext cx="986496" cy="430887"/>
          </a:xfrm>
          <a:prstGeom prst="rect">
            <a:avLst/>
          </a:prstGeom>
          <a:noFill/>
        </p:spPr>
        <p:txBody>
          <a:bodyPr wrap="square" rtlCol="0">
            <a:spAutoFit/>
          </a:bodyPr>
          <a:lstStyle/>
          <a:p>
            <a:pPr algn="ctr"/>
            <a:r>
              <a:rPr lang="en-US" sz="2200" dirty="0" smtClean="0">
                <a:solidFill>
                  <a:schemeClr val="bg1"/>
                </a:solidFill>
              </a:rPr>
              <a:t>global</a:t>
            </a:r>
          </a:p>
        </p:txBody>
      </p:sp>
      <p:sp>
        <p:nvSpPr>
          <p:cNvPr id="108" name="Sun 107"/>
          <p:cNvSpPr/>
          <p:nvPr/>
        </p:nvSpPr>
        <p:spPr>
          <a:xfrm>
            <a:off x="5907062" y="2842777"/>
            <a:ext cx="373679" cy="373679"/>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TextBox 78"/>
          <p:cNvSpPr txBox="1"/>
          <p:nvPr/>
        </p:nvSpPr>
        <p:spPr>
          <a:xfrm>
            <a:off x="2362200" y="3505200"/>
            <a:ext cx="1263797" cy="430887"/>
          </a:xfrm>
          <a:prstGeom prst="rect">
            <a:avLst/>
          </a:prstGeom>
          <a:noFill/>
        </p:spPr>
        <p:txBody>
          <a:bodyPr wrap="square" rtlCol="0">
            <a:spAutoFit/>
          </a:bodyPr>
          <a:lstStyle/>
          <a:p>
            <a:pPr algn="ctr"/>
            <a:r>
              <a:rPr lang="en-US" sz="2200" dirty="0" smtClean="0">
                <a:solidFill>
                  <a:schemeClr val="bg1"/>
                </a:solidFill>
              </a:rPr>
              <a:t>local</a:t>
            </a:r>
          </a:p>
        </p:txBody>
      </p:sp>
      <p:cxnSp>
        <p:nvCxnSpPr>
          <p:cNvPr id="68" name="Straight Connector 67"/>
          <p:cNvCxnSpPr/>
          <p:nvPr/>
        </p:nvCxnSpPr>
        <p:spPr>
          <a:xfrm flipV="1">
            <a:off x="2977582" y="3052763"/>
            <a:ext cx="3037456" cy="1008227"/>
          </a:xfrm>
          <a:prstGeom prst="line">
            <a:avLst/>
          </a:prstGeom>
          <a:ln w="6350">
            <a:solidFill>
              <a:schemeClr val="tx1">
                <a:lumMod val="50000"/>
              </a:schemeClr>
            </a:solidFill>
            <a:headEnd type="none"/>
            <a:tailEnd type="stealth"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1" name="Sun 80"/>
          <p:cNvSpPr/>
          <p:nvPr/>
        </p:nvSpPr>
        <p:spPr>
          <a:xfrm>
            <a:off x="2799812" y="3878179"/>
            <a:ext cx="373624" cy="373624"/>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Sun 38"/>
          <p:cNvSpPr/>
          <p:nvPr/>
        </p:nvSpPr>
        <p:spPr>
          <a:xfrm>
            <a:off x="2799549" y="3878484"/>
            <a:ext cx="373679" cy="373679"/>
          </a:xfrm>
          <a:prstGeom prst="sun">
            <a:avLst>
              <a:gd name="adj" fmla="val 34166"/>
            </a:avLst>
          </a:prstGeom>
          <a:solidFill>
            <a:schemeClr val="bg2">
              <a:lumMod val="75000"/>
            </a:schemeClr>
          </a:solidFill>
          <a:ln w="635">
            <a:solidFill>
              <a:srgbClr val="FF0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3"/>
                                        </p:tgtEl>
                                      </p:cBhvr>
                                    </p:animEffect>
                                    <p:set>
                                      <p:cBhvr>
                                        <p:cTn id="47" dur="1" fill="hold">
                                          <p:stCondLst>
                                            <p:cond delay="499"/>
                                          </p:stCondLst>
                                        </p:cTn>
                                        <p:tgtEl>
                                          <p:spTgt spid="8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4"/>
                                        </p:tgtEl>
                                      </p:cBhvr>
                                    </p:animEffect>
                                    <p:set>
                                      <p:cBhvr>
                                        <p:cTn id="50" dur="1" fill="hold">
                                          <p:stCondLst>
                                            <p:cond delay="499"/>
                                          </p:stCondLst>
                                        </p:cTn>
                                        <p:tgtEl>
                                          <p:spTgt spid="8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5"/>
                                        </p:tgtEl>
                                      </p:cBhvr>
                                    </p:animEffect>
                                    <p:set>
                                      <p:cBhvr>
                                        <p:cTn id="53" dur="1" fill="hold">
                                          <p:stCondLst>
                                            <p:cond delay="499"/>
                                          </p:stCondLst>
                                        </p:cTn>
                                        <p:tgtEl>
                                          <p:spTgt spid="8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6"/>
                                        </p:tgtEl>
                                      </p:cBhvr>
                                    </p:animEffect>
                                    <p:set>
                                      <p:cBhvr>
                                        <p:cTn id="56" dur="1" fill="hold">
                                          <p:stCondLst>
                                            <p:cond delay="499"/>
                                          </p:stCondLst>
                                        </p:cTn>
                                        <p:tgtEl>
                                          <p:spTgt spid="8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8"/>
                                        </p:tgtEl>
                                      </p:cBhvr>
                                    </p:animEffect>
                                    <p:set>
                                      <p:cBhvr>
                                        <p:cTn id="62" dur="1" fill="hold">
                                          <p:stCondLst>
                                            <p:cond delay="499"/>
                                          </p:stCondLst>
                                        </p:cTn>
                                        <p:tgtEl>
                                          <p:spTgt spid="8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89"/>
                                        </p:tgtEl>
                                      </p:cBhvr>
                                    </p:animEffect>
                                    <p:set>
                                      <p:cBhvr>
                                        <p:cTn id="65" dur="1" fill="hold">
                                          <p:stCondLst>
                                            <p:cond delay="499"/>
                                          </p:stCondLst>
                                        </p:cTn>
                                        <p:tgtEl>
                                          <p:spTgt spid="8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90"/>
                                        </p:tgtEl>
                                      </p:cBhvr>
                                    </p:animEffect>
                                    <p:set>
                                      <p:cBhvr>
                                        <p:cTn id="68" dur="1" fill="hold">
                                          <p:stCondLst>
                                            <p:cond delay="499"/>
                                          </p:stCondLst>
                                        </p:cTn>
                                        <p:tgtEl>
                                          <p:spTgt spid="9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39"/>
                                        </p:tgtEl>
                                      </p:cBhvr>
                                    </p:animEffect>
                                    <p:set>
                                      <p:cBhvr>
                                        <p:cTn id="74" dur="1" fill="hold">
                                          <p:stCondLst>
                                            <p:cond delay="499"/>
                                          </p:stCondLst>
                                        </p:cTn>
                                        <p:tgtEl>
                                          <p:spTgt spid="39"/>
                                        </p:tgtEl>
                                        <p:attrNameLst>
                                          <p:attrName>style.visibility</p:attrName>
                                        </p:attrNameLst>
                                      </p:cBhvr>
                                      <p:to>
                                        <p:strVal val="hidden"/>
                                      </p:to>
                                    </p:set>
                                  </p:childTnLst>
                                </p:cTn>
                              </p:par>
                            </p:childTnLst>
                          </p:cTn>
                        </p:par>
                        <p:par>
                          <p:cTn id="75" fill="hold">
                            <p:stCondLst>
                              <p:cond delay="500"/>
                            </p:stCondLst>
                            <p:childTnLst>
                              <p:par>
                                <p:cTn id="76" presetID="10" presetClass="exit" presetSubtype="0" fill="hold" grpId="0" nodeType="afterEffect">
                                  <p:stCondLst>
                                    <p:cond delay="0"/>
                                  </p:stCondLst>
                                  <p:childTnLst>
                                    <p:animEffect transition="out" filter="fade">
                                      <p:cBhvr>
                                        <p:cTn id="77" dur="500"/>
                                        <p:tgtEl>
                                          <p:spTgt spid="78"/>
                                        </p:tgtEl>
                                      </p:cBhvr>
                                    </p:animEffect>
                                    <p:set>
                                      <p:cBhvr>
                                        <p:cTn id="78" dur="1" fill="hold">
                                          <p:stCondLst>
                                            <p:cond delay="499"/>
                                          </p:stCondLst>
                                        </p:cTn>
                                        <p:tgtEl>
                                          <p:spTgt spid="78"/>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73"/>
                                        </p:tgtEl>
                                      </p:cBhvr>
                                    </p:animEffect>
                                    <p:set>
                                      <p:cBhvr>
                                        <p:cTn id="84" dur="1" fill="hold">
                                          <p:stCondLst>
                                            <p:cond delay="499"/>
                                          </p:stCondLst>
                                        </p:cTn>
                                        <p:tgtEl>
                                          <p:spTgt spid="73"/>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72"/>
                                        </p:tgtEl>
                                      </p:cBhvr>
                                    </p:animEffect>
                                    <p:set>
                                      <p:cBhvr>
                                        <p:cTn id="87" dur="1" fill="hold">
                                          <p:stCondLst>
                                            <p:cond delay="499"/>
                                          </p:stCondLst>
                                        </p:cTn>
                                        <p:tgtEl>
                                          <p:spTgt spid="72"/>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70"/>
                                        </p:tgtEl>
                                      </p:cBhvr>
                                    </p:animEffect>
                                    <p:set>
                                      <p:cBhvr>
                                        <p:cTn id="90" dur="1" fill="hold">
                                          <p:stCondLst>
                                            <p:cond delay="499"/>
                                          </p:stCondLst>
                                        </p:cTn>
                                        <p:tgtEl>
                                          <p:spTgt spid="7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69"/>
                                        </p:tgtEl>
                                      </p:cBhvr>
                                    </p:animEffect>
                                    <p:set>
                                      <p:cBhvr>
                                        <p:cTn id="93" dur="1" fill="hold">
                                          <p:stCondLst>
                                            <p:cond delay="499"/>
                                          </p:stCondLst>
                                        </p:cTn>
                                        <p:tgtEl>
                                          <p:spTgt spid="69"/>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Effect transition="in" filter="fade">
                                      <p:cBhvr>
                                        <p:cTn id="96" dur="500"/>
                                        <p:tgtEl>
                                          <p:spTgt spid="105"/>
                                        </p:tgtEl>
                                      </p:cBhvr>
                                    </p:animEffect>
                                  </p:childTnLst>
                                </p:cTn>
                              </p:par>
                              <p:par>
                                <p:cTn id="97" presetID="10" presetClass="entr" presetSubtype="0" fill="hold" grpId="0" nodeType="withEffect">
                                  <p:stCondLst>
                                    <p:cond delay="200"/>
                                  </p:stCondLst>
                                  <p:childTnLst>
                                    <p:set>
                                      <p:cBhvr>
                                        <p:cTn id="98" dur="1" fill="hold">
                                          <p:stCondLst>
                                            <p:cond delay="0"/>
                                          </p:stCondLst>
                                        </p:cTn>
                                        <p:tgtEl>
                                          <p:spTgt spid="104"/>
                                        </p:tgtEl>
                                        <p:attrNameLst>
                                          <p:attrName>style.visibility</p:attrName>
                                        </p:attrNameLst>
                                      </p:cBhvr>
                                      <p:to>
                                        <p:strVal val="visible"/>
                                      </p:to>
                                    </p:set>
                                    <p:animEffect transition="in" filter="fade">
                                      <p:cBhvr>
                                        <p:cTn id="99" dur="500"/>
                                        <p:tgtEl>
                                          <p:spTgt spid="10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fade">
                                      <p:cBhvr>
                                        <p:cTn id="102" dur="500"/>
                                        <p:tgtEl>
                                          <p:spTgt spid="9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fade">
                                      <p:cBhvr>
                                        <p:cTn id="105" dur="500"/>
                                        <p:tgtEl>
                                          <p:spTgt spid="10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fade">
                                      <p:cBhvr>
                                        <p:cTn id="108" dur="500"/>
                                        <p:tgtEl>
                                          <p:spTgt spid="10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Effect transition="in" filter="fade">
                                      <p:cBhvr>
                                        <p:cTn id="111" dur="500"/>
                                        <p:tgtEl>
                                          <p:spTgt spid="10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fade">
                                      <p:cBhvr>
                                        <p:cTn id="114" dur="500"/>
                                        <p:tgtEl>
                                          <p:spTgt spid="10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2" grpId="0"/>
      <p:bldP spid="69" grpId="0" animBg="1"/>
      <p:bldP spid="70" grpId="0" animBg="1"/>
      <p:bldP spid="72" grpId="0" animBg="1"/>
      <p:bldP spid="73" grpId="0" animBg="1"/>
      <p:bldP spid="77" grpId="0" animBg="1"/>
      <p:bldP spid="78"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3" grpId="0" animBg="1"/>
      <p:bldP spid="99" grpId="0" animBg="1"/>
      <p:bldP spid="100" grpId="0" animBg="1"/>
      <p:bldP spid="101" grpId="0" animBg="1"/>
      <p:bldP spid="102" grpId="0" animBg="1"/>
      <p:bldP spid="103" grpId="0" animBg="1"/>
      <p:bldP spid="105" grpId="0" animBg="1"/>
      <p:bldP spid="104" grpId="0"/>
      <p:bldP spid="39" grpId="0" animBg="1"/>
      <p:bldP spid="3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VPLs may not end up where needed</a:t>
            </a:r>
          </a:p>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a:t>
            </a:fld>
            <a:endParaRPr lang="en-US" dirty="0">
              <a:solidFill>
                <a:srgbClr val="FFFFFF"/>
              </a:solidFill>
            </a:endParaRPr>
          </a:p>
        </p:txBody>
      </p:sp>
      <p:sp>
        <p:nvSpPr>
          <p:cNvPr id="4" name="Title 3"/>
          <p:cNvSpPr>
            <a:spLocks noGrp="1"/>
          </p:cNvSpPr>
          <p:nvPr>
            <p:ph type="title"/>
          </p:nvPr>
        </p:nvSpPr>
        <p:spPr/>
        <p:txBody>
          <a:bodyPr/>
          <a:lstStyle/>
          <a:p>
            <a:r>
              <a:rPr lang="en-US" dirty="0" smtClean="0"/>
              <a:t>Why alternate VPL distribution?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229600" cy="638175"/>
          </a:xfrm>
        </p:spPr>
        <p:txBody>
          <a:bodyPr/>
          <a:lstStyle/>
          <a:p>
            <a:r>
              <a:rPr lang="en-US" dirty="0"/>
              <a:t>[</a:t>
            </a:r>
            <a:r>
              <a:rPr lang="cs-CZ" dirty="0" err="1"/>
              <a:t>Davidovič</a:t>
            </a:r>
            <a:r>
              <a:rPr lang="cs-CZ" dirty="0"/>
              <a:t> et al. 2010</a:t>
            </a:r>
            <a:r>
              <a:rPr lang="en-US" dirty="0"/>
              <a:t>]</a:t>
            </a:r>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pPr lvl="1"/>
            <a:endParaRPr lang="en-US" sz="2100" i="1" dirty="0" smtClean="0">
              <a:solidFill>
                <a:schemeClr val="bg2">
                  <a:lumMod val="60000"/>
                  <a:lumOff val="40000"/>
                </a:schemeClr>
              </a:solidFill>
            </a:endParaRP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30</a:t>
            </a:fld>
            <a:endParaRPr lang="en-US" dirty="0">
              <a:solidFill>
                <a:srgbClr val="FFFFFF"/>
              </a:solidFill>
            </a:endParaRPr>
          </a:p>
        </p:txBody>
      </p:sp>
      <p:sp>
        <p:nvSpPr>
          <p:cNvPr id="4" name="Title 3"/>
          <p:cNvSpPr>
            <a:spLocks noGrp="1"/>
          </p:cNvSpPr>
          <p:nvPr>
            <p:ph type="title"/>
          </p:nvPr>
        </p:nvSpPr>
        <p:spPr/>
        <p:txBody>
          <a:bodyPr/>
          <a:lstStyle/>
          <a:p>
            <a:r>
              <a:rPr lang="en-US" dirty="0" smtClean="0"/>
              <a:t>Local VPLs – Technical solution</a:t>
            </a:r>
            <a:endParaRPr lang="en-US" dirty="0"/>
          </a:p>
        </p:txBody>
      </p:sp>
      <p:sp>
        <p:nvSpPr>
          <p:cNvPr id="124" name="TextBox 123"/>
          <p:cNvSpPr txBox="1"/>
          <p:nvPr/>
        </p:nvSpPr>
        <p:spPr>
          <a:xfrm>
            <a:off x="454224" y="4953000"/>
            <a:ext cx="2066591" cy="892552"/>
          </a:xfrm>
          <a:prstGeom prst="rect">
            <a:avLst/>
          </a:prstGeom>
          <a:noFill/>
        </p:spPr>
        <p:txBody>
          <a:bodyPr wrap="none" rtlCol="0">
            <a:spAutoFit/>
          </a:bodyPr>
          <a:lstStyle/>
          <a:p>
            <a:pPr algn="r"/>
            <a:r>
              <a:rPr lang="en-US" sz="2800" b="1" dirty="0" smtClean="0"/>
              <a:t>One-sample</a:t>
            </a:r>
          </a:p>
          <a:p>
            <a:pPr algn="r"/>
            <a:r>
              <a:rPr lang="en-US" sz="2400" dirty="0" smtClean="0"/>
              <a:t>visibility</a:t>
            </a:r>
            <a:endParaRPr lang="en-US" sz="2400" dirty="0"/>
          </a:p>
        </p:txBody>
      </p:sp>
      <p:grpSp>
        <p:nvGrpSpPr>
          <p:cNvPr id="69" name="Group 68"/>
          <p:cNvGrpSpPr/>
          <p:nvPr/>
        </p:nvGrpSpPr>
        <p:grpSpPr>
          <a:xfrm>
            <a:off x="2552700" y="1828800"/>
            <a:ext cx="4038600" cy="4038600"/>
            <a:chOff x="1441450" y="1495425"/>
            <a:chExt cx="4621213" cy="4621213"/>
          </a:xfrm>
        </p:grpSpPr>
        <p:sp>
          <p:nvSpPr>
            <p:cNvPr id="70"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7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5" name="Sun 94"/>
          <p:cNvSpPr/>
          <p:nvPr/>
        </p:nvSpPr>
        <p:spPr>
          <a:xfrm>
            <a:off x="4182577" y="1984130"/>
            <a:ext cx="621323" cy="621323"/>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7" name="Oval 96"/>
          <p:cNvSpPr/>
          <p:nvPr/>
        </p:nvSpPr>
        <p:spPr bwMode="auto">
          <a:xfrm>
            <a:off x="3291457" y="5468956"/>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4" name="Oval 103"/>
          <p:cNvSpPr/>
          <p:nvPr/>
        </p:nvSpPr>
        <p:spPr bwMode="auto">
          <a:xfrm>
            <a:off x="3616471" y="5468956"/>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5" name="Oval 104"/>
          <p:cNvSpPr/>
          <p:nvPr/>
        </p:nvSpPr>
        <p:spPr bwMode="auto">
          <a:xfrm>
            <a:off x="3291457" y="5273948"/>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6" name="Oval 105"/>
          <p:cNvSpPr/>
          <p:nvPr/>
        </p:nvSpPr>
        <p:spPr bwMode="auto">
          <a:xfrm>
            <a:off x="3616471" y="5273948"/>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3253539" y="5013936"/>
            <a:ext cx="1048170" cy="617526"/>
          </a:xfrm>
          <a:prstGeom prst="rect">
            <a:avLst/>
          </a:prstGeom>
          <a:noFill/>
          <a:ln w="127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8" name="Oval 107"/>
          <p:cNvSpPr/>
          <p:nvPr/>
        </p:nvSpPr>
        <p:spPr bwMode="auto">
          <a:xfrm>
            <a:off x="3941485" y="5468956"/>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0" name="Oval 109"/>
          <p:cNvSpPr/>
          <p:nvPr/>
        </p:nvSpPr>
        <p:spPr bwMode="auto">
          <a:xfrm>
            <a:off x="3616471" y="5078939"/>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3941485" y="5078939"/>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4" name="Oval 113"/>
          <p:cNvSpPr/>
          <p:nvPr/>
        </p:nvSpPr>
        <p:spPr bwMode="auto">
          <a:xfrm>
            <a:off x="3291457" y="5078939"/>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6" name="Oval 115"/>
          <p:cNvSpPr/>
          <p:nvPr/>
        </p:nvSpPr>
        <p:spPr bwMode="auto">
          <a:xfrm>
            <a:off x="3941485" y="5273948"/>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17" name="Straight Connector 116"/>
          <p:cNvCxnSpPr/>
          <p:nvPr/>
        </p:nvCxnSpPr>
        <p:spPr>
          <a:xfrm rot="16200000" flipH="1">
            <a:off x="2484656" y="4553817"/>
            <a:ext cx="1465176" cy="478857"/>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2580489" y="4457350"/>
            <a:ext cx="1263494" cy="467210"/>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677998" y="4367973"/>
            <a:ext cx="1068483" cy="459083"/>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462" y="4410629"/>
            <a:ext cx="1466627" cy="780036"/>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H="1">
            <a:off x="2814094" y="4235934"/>
            <a:ext cx="1458500" cy="1121298"/>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2749091" y="4300936"/>
            <a:ext cx="1259431" cy="792224"/>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2838469" y="4207496"/>
            <a:ext cx="1076612" cy="788161"/>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986757" y="4063271"/>
            <a:ext cx="1100987" cy="1068486"/>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2905507" y="4140463"/>
            <a:ext cx="1263491" cy="1109111"/>
          </a:xfrm>
          <a:prstGeom prst="line">
            <a:avLst/>
          </a:prstGeom>
          <a:ln w="6350">
            <a:solidFill>
              <a:schemeClr val="tx1">
                <a:lumMod val="50000"/>
              </a:schemeClr>
            </a:solidFill>
            <a:prstDash val="dashDot"/>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H="1">
            <a:off x="2480594" y="4553817"/>
            <a:ext cx="1465176" cy="478857"/>
          </a:xfrm>
          <a:prstGeom prst="line">
            <a:avLst/>
          </a:prstGeom>
          <a:ln w="38100">
            <a:solidFill>
              <a:srgbClr val="25E70B"/>
            </a:solidFill>
            <a:headEnd type="stealth" w="med" len="lg"/>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5566555" y="2478828"/>
            <a:ext cx="986645" cy="430887"/>
          </a:xfrm>
          <a:prstGeom prst="rect">
            <a:avLst/>
          </a:prstGeom>
          <a:noFill/>
        </p:spPr>
        <p:txBody>
          <a:bodyPr wrap="square" rtlCol="0">
            <a:spAutoFit/>
          </a:bodyPr>
          <a:lstStyle/>
          <a:p>
            <a:pPr algn="ctr"/>
            <a:r>
              <a:rPr lang="en-US" sz="2200" dirty="0" smtClean="0">
                <a:solidFill>
                  <a:schemeClr val="bg1"/>
                </a:solidFill>
              </a:rPr>
              <a:t>global</a:t>
            </a:r>
          </a:p>
        </p:txBody>
      </p:sp>
      <p:sp>
        <p:nvSpPr>
          <p:cNvPr id="141" name="Sun 140"/>
          <p:cNvSpPr/>
          <p:nvPr/>
        </p:nvSpPr>
        <p:spPr>
          <a:xfrm>
            <a:off x="5906863" y="2842627"/>
            <a:ext cx="373624" cy="373624"/>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6" name="TextBox 155"/>
          <p:cNvSpPr txBox="1"/>
          <p:nvPr/>
        </p:nvSpPr>
        <p:spPr>
          <a:xfrm>
            <a:off x="2362200" y="3505200"/>
            <a:ext cx="1263797" cy="430887"/>
          </a:xfrm>
          <a:prstGeom prst="rect">
            <a:avLst/>
          </a:prstGeom>
          <a:noFill/>
        </p:spPr>
        <p:txBody>
          <a:bodyPr wrap="square" rtlCol="0">
            <a:spAutoFit/>
          </a:bodyPr>
          <a:lstStyle/>
          <a:p>
            <a:pPr algn="ctr"/>
            <a:r>
              <a:rPr lang="en-US" sz="2200" dirty="0" smtClean="0">
                <a:solidFill>
                  <a:schemeClr val="bg1"/>
                </a:solidFill>
              </a:rPr>
              <a:t>local</a:t>
            </a:r>
          </a:p>
        </p:txBody>
      </p:sp>
      <p:cxnSp>
        <p:nvCxnSpPr>
          <p:cNvPr id="62" name="Straight Connector 61"/>
          <p:cNvCxnSpPr/>
          <p:nvPr/>
        </p:nvCxnSpPr>
        <p:spPr>
          <a:xfrm flipV="1">
            <a:off x="2977582" y="3052763"/>
            <a:ext cx="3037456" cy="1008227"/>
          </a:xfrm>
          <a:prstGeom prst="line">
            <a:avLst/>
          </a:prstGeom>
          <a:ln w="6350">
            <a:solidFill>
              <a:schemeClr val="tx1">
                <a:lumMod val="50000"/>
              </a:schemeClr>
            </a:solidFill>
            <a:headEnd type="none"/>
            <a:tailEnd type="stealth"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Sun 117"/>
          <p:cNvSpPr/>
          <p:nvPr/>
        </p:nvSpPr>
        <p:spPr>
          <a:xfrm>
            <a:off x="2799812" y="3878179"/>
            <a:ext cx="373624" cy="373624"/>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5" name="Content Placeholder 1"/>
          <p:cNvSpPr txBox="1">
            <a:spLocks/>
          </p:cNvSpPr>
          <p:nvPr/>
        </p:nvSpPr>
        <p:spPr bwMode="auto">
          <a:xfrm>
            <a:off x="457200" y="5915024"/>
            <a:ext cx="8229600" cy="714376"/>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Key idea:</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lang="en-US" sz="3200" kern="0" dirty="0" smtClean="0">
                <a:solidFill>
                  <a:srgbClr val="FFC000"/>
                </a:solidFill>
              </a:rPr>
              <a:t>Tile visibility approximation</a:t>
            </a:r>
            <a:endParaRPr kumimoji="0" lang="en-US" sz="3200" b="0" i="0" u="none" strike="noStrike" kern="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par>
                                <p:cTn id="17" presetID="10" presetClass="entr" presetSubtype="0"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cTn>
                              </p:par>
                              <p:par>
                                <p:cTn id="20" presetID="10" presetClass="entr" presetSubtype="0" fill="hold"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par>
                                <p:cTn id="23" presetID="10" presetClass="entr" presetSubtype="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500"/>
                                        <p:tgtEl>
                                          <p:spTgt spid="137"/>
                                        </p:tgtEl>
                                      </p:cBhvr>
                                    </p:animEffect>
                                  </p:childTnLst>
                                </p:cTn>
                              </p:par>
                              <p:par>
                                <p:cTn id="26" presetID="10" presetClass="entr" presetSubtype="0"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animEffect transition="in" filter="fade">
                                      <p:cBhvr>
                                        <p:cTn id="33" dur="500"/>
                                        <p:tgtEl>
                                          <p:spTgt spid="124"/>
                                        </p:tgtEl>
                                      </p:cBhvr>
                                    </p:animEffect>
                                  </p:childTnLst>
                                </p:cTn>
                              </p:par>
                              <p:par>
                                <p:cTn id="34" presetID="10"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31</a:t>
            </a:fld>
            <a:endParaRPr lang="en-US" dirty="0">
              <a:solidFill>
                <a:srgbClr val="FFFFFF"/>
              </a:solidFill>
            </a:endParaRPr>
          </a:p>
        </p:txBody>
      </p:sp>
      <p:sp>
        <p:nvSpPr>
          <p:cNvPr id="4" name="Title 3"/>
          <p:cNvSpPr>
            <a:spLocks noGrp="1"/>
          </p:cNvSpPr>
          <p:nvPr>
            <p:ph type="title"/>
          </p:nvPr>
        </p:nvSpPr>
        <p:spPr/>
        <p:txBody>
          <a:bodyPr/>
          <a:lstStyle/>
          <a:p>
            <a:r>
              <a:rPr lang="en-US" dirty="0" smtClean="0"/>
              <a:t>The complete local solution</a:t>
            </a:r>
            <a:endParaRPr lang="en-US" dirty="0"/>
          </a:p>
        </p:txBody>
      </p:sp>
      <p:sp>
        <p:nvSpPr>
          <p:cNvPr id="108" name="Right Arrow 107"/>
          <p:cNvSpPr/>
          <p:nvPr/>
        </p:nvSpPr>
        <p:spPr bwMode="auto">
          <a:xfrm>
            <a:off x="3048000" y="2667000"/>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1" name="Right Arrow 350"/>
          <p:cNvSpPr/>
          <p:nvPr/>
        </p:nvSpPr>
        <p:spPr bwMode="auto">
          <a:xfrm>
            <a:off x="5791200" y="2590800"/>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2" name="Right Arrow 351"/>
          <p:cNvSpPr/>
          <p:nvPr/>
        </p:nvSpPr>
        <p:spPr bwMode="auto">
          <a:xfrm>
            <a:off x="3048000" y="5562600"/>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432" name="Group 431"/>
          <p:cNvGrpSpPr/>
          <p:nvPr/>
        </p:nvGrpSpPr>
        <p:grpSpPr>
          <a:xfrm>
            <a:off x="3505200" y="3962400"/>
            <a:ext cx="1923026" cy="2590800"/>
            <a:chOff x="3581400" y="3657600"/>
            <a:chExt cx="1923026" cy="2590800"/>
          </a:xfrm>
        </p:grpSpPr>
        <p:pic>
          <p:nvPicPr>
            <p:cNvPr id="433" name="Picture 5" descr="C:\Users\Milos\code\projects\render2010\paper\fig\system\local.png"/>
            <p:cNvPicPr>
              <a:picLocks noChangeAspect="1" noChangeArrowheads="1"/>
            </p:cNvPicPr>
            <p:nvPr/>
          </p:nvPicPr>
          <p:blipFill>
            <a:blip r:embed="rId3" cstate="print"/>
            <a:stretch>
              <a:fillRect/>
            </a:stretch>
          </p:blipFill>
          <p:spPr bwMode="auto">
            <a:xfrm>
              <a:off x="3657600" y="4419600"/>
              <a:ext cx="1828800" cy="1828800"/>
            </a:xfrm>
            <a:prstGeom prst="rect">
              <a:avLst/>
            </a:prstGeom>
            <a:noFill/>
            <a:ln w="9525">
              <a:solidFill>
                <a:schemeClr val="tx1"/>
              </a:solidFill>
            </a:ln>
            <a:effectLst>
              <a:outerShdw blurRad="241300" sx="104000" sy="104000" algn="ctr" rotWithShape="0">
                <a:schemeClr val="bg1">
                  <a:alpha val="40000"/>
                </a:schemeClr>
              </a:outerShdw>
            </a:effectLst>
          </p:spPr>
        </p:pic>
        <p:sp>
          <p:nvSpPr>
            <p:cNvPr id="434" name="TextBox 260"/>
            <p:cNvSpPr txBox="1"/>
            <p:nvPr/>
          </p:nvSpPr>
          <p:spPr>
            <a:xfrm>
              <a:off x="3581400" y="3657600"/>
              <a:ext cx="1923026" cy="738664"/>
            </a:xfrm>
            <a:prstGeom prst="rect">
              <a:avLst/>
            </a:prstGeom>
            <a:noFill/>
          </p:spPr>
          <p:txBody>
            <a:bodyPr wrap="none" rtlCol="0" anchor="ctr" anchorCtr="1">
              <a:spAutoFit/>
            </a:bodyPr>
            <a:lstStyle/>
            <a:p>
              <a:pPr algn="ctr"/>
              <a:r>
                <a:rPr lang="en-US" sz="2100" dirty="0" smtClean="0"/>
                <a:t>Local solution</a:t>
              </a:r>
            </a:p>
            <a:p>
              <a:pPr algn="ctr"/>
              <a:r>
                <a:rPr lang="en-US" sz="2100" dirty="0" smtClean="0"/>
                <a:t>(compensation)</a:t>
              </a:r>
            </a:p>
          </p:txBody>
        </p:sp>
      </p:grpSp>
      <p:grpSp>
        <p:nvGrpSpPr>
          <p:cNvPr id="555" name="Group 554"/>
          <p:cNvGrpSpPr/>
          <p:nvPr/>
        </p:nvGrpSpPr>
        <p:grpSpPr>
          <a:xfrm>
            <a:off x="1066800" y="990600"/>
            <a:ext cx="1853392" cy="2587200"/>
            <a:chOff x="228600" y="990600"/>
            <a:chExt cx="1853392" cy="2587200"/>
          </a:xfrm>
        </p:grpSpPr>
        <p:sp>
          <p:nvSpPr>
            <p:cNvPr id="235" name="TextBox 260"/>
            <p:cNvSpPr txBox="1"/>
            <p:nvPr/>
          </p:nvSpPr>
          <p:spPr>
            <a:xfrm>
              <a:off x="228600" y="990600"/>
              <a:ext cx="1853392" cy="738664"/>
            </a:xfrm>
            <a:prstGeom prst="rect">
              <a:avLst/>
            </a:prstGeom>
            <a:noFill/>
          </p:spPr>
          <p:txBody>
            <a:bodyPr wrap="none" rtlCol="0" anchor="ctr" anchorCtr="1">
              <a:spAutoFit/>
            </a:bodyPr>
            <a:lstStyle/>
            <a:p>
              <a:pPr algn="ctr"/>
              <a:r>
                <a:rPr lang="en-US" sz="2100" dirty="0" smtClean="0"/>
                <a:t>Generate local </a:t>
              </a:r>
            </a:p>
            <a:p>
              <a:pPr algn="ctr"/>
              <a:r>
                <a:rPr lang="en-US" sz="2100" dirty="0" smtClean="0"/>
                <a:t>lights</a:t>
              </a:r>
              <a:endParaRPr lang="en-US" sz="2100" dirty="0"/>
            </a:p>
          </p:txBody>
        </p:sp>
        <p:grpSp>
          <p:nvGrpSpPr>
            <p:cNvPr id="163" name="Group 162"/>
            <p:cNvGrpSpPr>
              <a:grpSpLocks noChangeAspect="1"/>
            </p:cNvGrpSpPr>
            <p:nvPr/>
          </p:nvGrpSpPr>
          <p:grpSpPr>
            <a:xfrm>
              <a:off x="228600" y="1752600"/>
              <a:ext cx="1825200" cy="1825200"/>
              <a:chOff x="5638800" y="1981200"/>
              <a:chExt cx="4038600" cy="4038600"/>
            </a:xfrm>
          </p:grpSpPr>
          <p:grpSp>
            <p:nvGrpSpPr>
              <p:cNvPr id="164" name="Group 159"/>
              <p:cNvGrpSpPr/>
              <p:nvPr/>
            </p:nvGrpSpPr>
            <p:grpSpPr>
              <a:xfrm>
                <a:off x="5638800" y="1981200"/>
                <a:ext cx="4038600" cy="4038600"/>
                <a:chOff x="1441450" y="1495425"/>
                <a:chExt cx="4621213" cy="4621213"/>
              </a:xfrm>
            </p:grpSpPr>
            <p:sp>
              <p:nvSpPr>
                <p:cNvPr id="200"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08"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5" name="Sun 164"/>
              <p:cNvSpPr/>
              <p:nvPr/>
            </p:nvSpPr>
            <p:spPr>
              <a:xfrm>
                <a:off x="7268677" y="2136530"/>
                <a:ext cx="621323" cy="621323"/>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6" name="Oval 165"/>
              <p:cNvSpPr/>
              <p:nvPr/>
            </p:nvSpPr>
            <p:spPr bwMode="auto">
              <a:xfrm>
                <a:off x="6377557" y="5621356"/>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76" name="Straight Connector 175"/>
              <p:cNvCxnSpPr/>
              <p:nvPr/>
            </p:nvCxnSpPr>
            <p:spPr>
              <a:xfrm rot="16200000" flipH="1">
                <a:off x="5570756" y="4706217"/>
                <a:ext cx="1465176" cy="478857"/>
              </a:xfrm>
              <a:prstGeom prst="line">
                <a:avLst/>
              </a:prstGeom>
              <a:ln w="6350">
                <a:solidFill>
                  <a:schemeClr val="tx1">
                    <a:lumMod val="50000"/>
                  </a:schemeClr>
                </a:solidFill>
                <a:headEnd type="stealth" w="sm" len="med"/>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8" name="Sun 187"/>
              <p:cNvSpPr/>
              <p:nvPr/>
            </p:nvSpPr>
            <p:spPr>
              <a:xfrm>
                <a:off x="8992963" y="2995027"/>
                <a:ext cx="373624" cy="373624"/>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89" name="Straight Connector 188"/>
              <p:cNvCxnSpPr/>
              <p:nvPr/>
            </p:nvCxnSpPr>
            <p:spPr>
              <a:xfrm flipV="1">
                <a:off x="6534648" y="4424221"/>
                <a:ext cx="1847162" cy="1240470"/>
              </a:xfrm>
              <a:prstGeom prst="line">
                <a:avLst/>
              </a:prstGeom>
              <a:ln w="6350">
                <a:solidFill>
                  <a:schemeClr val="tx1">
                    <a:lumMod val="50000"/>
                  </a:schemeClr>
                </a:solidFill>
                <a:headEnd type="none"/>
                <a:tailEnd type="stealth" w="sm"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0" name="Sun 189"/>
              <p:cNvSpPr/>
              <p:nvPr/>
            </p:nvSpPr>
            <p:spPr>
              <a:xfrm>
                <a:off x="8188094" y="4252672"/>
                <a:ext cx="373624" cy="373624"/>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Sun 198"/>
              <p:cNvSpPr/>
              <p:nvPr/>
            </p:nvSpPr>
            <p:spPr>
              <a:xfrm>
                <a:off x="5885912" y="4030579"/>
                <a:ext cx="373624" cy="373624"/>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grpSp>
        <p:nvGrpSpPr>
          <p:cNvPr id="557" name="Group 556"/>
          <p:cNvGrpSpPr/>
          <p:nvPr/>
        </p:nvGrpSpPr>
        <p:grpSpPr>
          <a:xfrm>
            <a:off x="3581400" y="990600"/>
            <a:ext cx="1825200" cy="2587800"/>
            <a:chOff x="5257800" y="990600"/>
            <a:chExt cx="1825200" cy="2587800"/>
          </a:xfrm>
        </p:grpSpPr>
        <p:sp>
          <p:nvSpPr>
            <p:cNvPr id="315" name="TextBox 260"/>
            <p:cNvSpPr txBox="1"/>
            <p:nvPr/>
          </p:nvSpPr>
          <p:spPr>
            <a:xfrm>
              <a:off x="5410200" y="990600"/>
              <a:ext cx="1539204" cy="738664"/>
            </a:xfrm>
            <a:prstGeom prst="rect">
              <a:avLst/>
            </a:prstGeom>
            <a:noFill/>
          </p:spPr>
          <p:txBody>
            <a:bodyPr wrap="none" rtlCol="0" anchor="ctr" anchorCtr="1">
              <a:spAutoFit/>
            </a:bodyPr>
            <a:lstStyle/>
            <a:p>
              <a:pPr algn="ctr"/>
              <a:r>
                <a:rPr lang="en-US" sz="2100" dirty="0" smtClean="0"/>
                <a:t>Connect to </a:t>
              </a:r>
            </a:p>
            <a:p>
              <a:pPr algn="ctr"/>
              <a:r>
                <a:rPr lang="en-US" sz="2100" dirty="0" smtClean="0"/>
                <a:t>global lights</a:t>
              </a:r>
              <a:endParaRPr lang="en-US" sz="2100" dirty="0"/>
            </a:p>
          </p:txBody>
        </p:sp>
        <p:grpSp>
          <p:nvGrpSpPr>
            <p:cNvPr id="297" name="Group 296"/>
            <p:cNvGrpSpPr>
              <a:grpSpLocks noChangeAspect="1"/>
            </p:cNvGrpSpPr>
            <p:nvPr/>
          </p:nvGrpSpPr>
          <p:grpSpPr>
            <a:xfrm>
              <a:off x="5257800" y="1753200"/>
              <a:ext cx="1825200" cy="1825200"/>
              <a:chOff x="5638800" y="1981200"/>
              <a:chExt cx="4038600" cy="4038600"/>
            </a:xfrm>
          </p:grpSpPr>
          <p:grpSp>
            <p:nvGrpSpPr>
              <p:cNvPr id="298" name="Group 159"/>
              <p:cNvGrpSpPr/>
              <p:nvPr/>
            </p:nvGrpSpPr>
            <p:grpSpPr>
              <a:xfrm>
                <a:off x="5638800" y="1981200"/>
                <a:ext cx="4038600" cy="4038600"/>
                <a:chOff x="1441450" y="1495425"/>
                <a:chExt cx="4621213" cy="4621213"/>
              </a:xfrm>
            </p:grpSpPr>
            <p:sp>
              <p:nvSpPr>
                <p:cNvPr id="457"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58"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9" name="Sun 298"/>
              <p:cNvSpPr/>
              <p:nvPr/>
            </p:nvSpPr>
            <p:spPr>
              <a:xfrm>
                <a:off x="7268677" y="2136530"/>
                <a:ext cx="621323" cy="621323"/>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0" name="Oval 299"/>
              <p:cNvSpPr/>
              <p:nvPr/>
            </p:nvSpPr>
            <p:spPr bwMode="auto">
              <a:xfrm>
                <a:off x="6377557" y="5621356"/>
                <a:ext cx="318837" cy="1062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49" name="Straight Connector 348"/>
              <p:cNvCxnSpPr/>
              <p:nvPr/>
            </p:nvCxnSpPr>
            <p:spPr>
              <a:xfrm rot="16200000" flipH="1">
                <a:off x="5570756" y="4706217"/>
                <a:ext cx="1465176" cy="478857"/>
              </a:xfrm>
              <a:prstGeom prst="line">
                <a:avLst/>
              </a:prstGeom>
              <a:ln w="6350">
                <a:solidFill>
                  <a:schemeClr val="tx1">
                    <a:lumMod val="50000"/>
                  </a:schemeClr>
                </a:solidFill>
                <a:headEnd type="stealth" w="sm" len="med"/>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V="1">
                <a:off x="6063920" y="3216323"/>
                <a:ext cx="3045373" cy="996737"/>
              </a:xfrm>
              <a:prstGeom prst="line">
                <a:avLst/>
              </a:prstGeom>
              <a:ln w="6350">
                <a:solidFill>
                  <a:schemeClr val="tx1">
                    <a:lumMod val="50000"/>
                  </a:schemeClr>
                </a:solidFill>
                <a:tailEnd type="stealth" w="sm"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1" name="Sun 450"/>
              <p:cNvSpPr/>
              <p:nvPr/>
            </p:nvSpPr>
            <p:spPr>
              <a:xfrm>
                <a:off x="8992963" y="2995027"/>
                <a:ext cx="373624" cy="373624"/>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6" name="Sun 455"/>
              <p:cNvSpPr/>
              <p:nvPr/>
            </p:nvSpPr>
            <p:spPr>
              <a:xfrm>
                <a:off x="5885912" y="4030579"/>
                <a:ext cx="373624" cy="373624"/>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grpSp>
        <p:nvGrpSpPr>
          <p:cNvPr id="558" name="Group 557"/>
          <p:cNvGrpSpPr/>
          <p:nvPr/>
        </p:nvGrpSpPr>
        <p:grpSpPr>
          <a:xfrm>
            <a:off x="1066800" y="3966000"/>
            <a:ext cx="1825200" cy="2587200"/>
            <a:chOff x="7318800" y="2895600"/>
            <a:chExt cx="1825200" cy="2587200"/>
          </a:xfrm>
        </p:grpSpPr>
        <p:sp>
          <p:nvSpPr>
            <p:cNvPr id="394" name="TextBox 260"/>
            <p:cNvSpPr txBox="1"/>
            <p:nvPr/>
          </p:nvSpPr>
          <p:spPr>
            <a:xfrm>
              <a:off x="7391400" y="2895600"/>
              <a:ext cx="1386918" cy="738664"/>
            </a:xfrm>
            <a:prstGeom prst="rect">
              <a:avLst/>
            </a:prstGeom>
            <a:noFill/>
          </p:spPr>
          <p:txBody>
            <a:bodyPr wrap="none" rtlCol="0" anchor="ctr" anchorCtr="1">
              <a:spAutoFit/>
            </a:bodyPr>
            <a:lstStyle/>
            <a:p>
              <a:pPr algn="ctr"/>
              <a:r>
                <a:rPr lang="en-US" sz="2100" dirty="0" smtClean="0"/>
                <a:t>Contribute</a:t>
              </a:r>
            </a:p>
            <a:p>
              <a:pPr algn="ctr"/>
              <a:r>
                <a:rPr lang="en-US" sz="2100" dirty="0" smtClean="0"/>
                <a:t>to a tile</a:t>
              </a:r>
              <a:endParaRPr lang="en-US" sz="2100" dirty="0"/>
            </a:p>
          </p:txBody>
        </p:sp>
        <p:grpSp>
          <p:nvGrpSpPr>
            <p:cNvPr id="515" name="Group 514"/>
            <p:cNvGrpSpPr>
              <a:grpSpLocks noChangeAspect="1"/>
            </p:cNvGrpSpPr>
            <p:nvPr/>
          </p:nvGrpSpPr>
          <p:grpSpPr>
            <a:xfrm>
              <a:off x="7318800" y="3657600"/>
              <a:ext cx="1825200" cy="1825200"/>
              <a:chOff x="2704800" y="1981200"/>
              <a:chExt cx="4039200" cy="4039200"/>
            </a:xfrm>
          </p:grpSpPr>
          <p:grpSp>
            <p:nvGrpSpPr>
              <p:cNvPr id="516" name="Group 122"/>
              <p:cNvGrpSpPr/>
              <p:nvPr/>
            </p:nvGrpSpPr>
            <p:grpSpPr>
              <a:xfrm>
                <a:off x="2704800" y="1981200"/>
                <a:ext cx="4039200" cy="4039200"/>
                <a:chOff x="1441450" y="1495425"/>
                <a:chExt cx="4621213" cy="4621213"/>
              </a:xfrm>
            </p:grpSpPr>
            <p:sp>
              <p:nvSpPr>
                <p:cNvPr id="535"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36"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 name="Sun 516"/>
              <p:cNvSpPr/>
              <p:nvPr/>
            </p:nvSpPr>
            <p:spPr>
              <a:xfrm>
                <a:off x="4334920" y="2136553"/>
                <a:ext cx="621416" cy="621416"/>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18" name="Oval 517"/>
              <p:cNvSpPr/>
              <p:nvPr/>
            </p:nvSpPr>
            <p:spPr bwMode="auto">
              <a:xfrm>
                <a:off x="3443667" y="56218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9" name="Oval 518"/>
              <p:cNvSpPr/>
              <p:nvPr/>
            </p:nvSpPr>
            <p:spPr bwMode="auto">
              <a:xfrm>
                <a:off x="3768729" y="56218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0" name="Oval 519"/>
              <p:cNvSpPr/>
              <p:nvPr/>
            </p:nvSpPr>
            <p:spPr bwMode="auto">
              <a:xfrm>
                <a:off x="3118605" y="5621897"/>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1" name="Oval 520"/>
              <p:cNvSpPr/>
              <p:nvPr/>
            </p:nvSpPr>
            <p:spPr bwMode="auto">
              <a:xfrm>
                <a:off x="3443667" y="58169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2" name="Oval 521"/>
              <p:cNvSpPr/>
              <p:nvPr/>
            </p:nvSpPr>
            <p:spPr bwMode="auto">
              <a:xfrm>
                <a:off x="3768729" y="58169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3" name="Oval 522"/>
              <p:cNvSpPr/>
              <p:nvPr/>
            </p:nvSpPr>
            <p:spPr bwMode="auto">
              <a:xfrm>
                <a:off x="3118605" y="5816934"/>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4" name="Oval 523"/>
              <p:cNvSpPr/>
              <p:nvPr/>
            </p:nvSpPr>
            <p:spPr bwMode="auto">
              <a:xfrm>
                <a:off x="3443667" y="54268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5" name="Oval 524"/>
              <p:cNvSpPr/>
              <p:nvPr/>
            </p:nvSpPr>
            <p:spPr bwMode="auto">
              <a:xfrm>
                <a:off x="3768729" y="54268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6" name="Oval 525"/>
              <p:cNvSpPr/>
              <p:nvPr/>
            </p:nvSpPr>
            <p:spPr bwMode="auto">
              <a:xfrm>
                <a:off x="3118605" y="5426859"/>
                <a:ext cx="318884" cy="1062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7" name="Rectangle 526"/>
              <p:cNvSpPr/>
              <p:nvPr/>
            </p:nvSpPr>
            <p:spPr bwMode="auto">
              <a:xfrm>
                <a:off x="3077971" y="5353720"/>
                <a:ext cx="1048326" cy="617618"/>
              </a:xfrm>
              <a:prstGeom prst="rect">
                <a:avLst/>
              </a:prstGeom>
              <a:noFill/>
              <a:ln w="127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28" name="Straight Connector 527"/>
              <p:cNvCxnSpPr/>
              <p:nvPr/>
            </p:nvCxnSpPr>
            <p:spPr>
              <a:xfrm rot="16200000" flipH="1">
                <a:off x="2636746" y="4706621"/>
                <a:ext cx="1465394" cy="478928"/>
              </a:xfrm>
              <a:prstGeom prst="line">
                <a:avLst/>
              </a:prstGeom>
              <a:ln w="6350">
                <a:solidFill>
                  <a:schemeClr val="tx1">
                    <a:lumMod val="50000"/>
                  </a:schemeClr>
                </a:solidFill>
                <a:headEnd type="stealth" w="sm" len="med"/>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V="1">
                <a:off x="3129983" y="3214322"/>
                <a:ext cx="3065963" cy="999067"/>
              </a:xfrm>
              <a:prstGeom prst="line">
                <a:avLst/>
              </a:prstGeom>
              <a:ln w="6350">
                <a:solidFill>
                  <a:schemeClr val="tx1">
                    <a:lumMod val="50000"/>
                  </a:schemeClr>
                </a:solidFill>
                <a:tailEnd type="stealth" w="sm"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1" name="Sun 530"/>
              <p:cNvSpPr/>
              <p:nvPr/>
            </p:nvSpPr>
            <p:spPr>
              <a:xfrm>
                <a:off x="6059462" y="2995177"/>
                <a:ext cx="373679" cy="373679"/>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3" name="Isosceles Triangle 532"/>
              <p:cNvSpPr/>
              <p:nvPr/>
            </p:nvSpPr>
            <p:spPr>
              <a:xfrm rot="20000323">
                <a:off x="2847348" y="4230757"/>
                <a:ext cx="868078" cy="1520417"/>
              </a:xfrm>
              <a:prstGeom prst="triangle">
                <a:avLst>
                  <a:gd name="adj" fmla="val 75297"/>
                </a:avLst>
              </a:prstGeom>
              <a:solidFill>
                <a:srgbClr val="FFE48F">
                  <a:alpha val="46000"/>
                </a:srgb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4" name="Sun 533"/>
              <p:cNvSpPr/>
              <p:nvPr/>
            </p:nvSpPr>
            <p:spPr>
              <a:xfrm>
                <a:off x="2951949" y="4030884"/>
                <a:ext cx="373679" cy="373679"/>
              </a:xfrm>
              <a:prstGeom prst="sun">
                <a:avLst>
                  <a:gd name="adj" fmla="val 34166"/>
                </a:avLst>
              </a:prstGeom>
              <a:solidFill>
                <a:schemeClr val="bg2">
                  <a:lumMod val="75000"/>
                </a:schemeClr>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sp>
        <p:nvSpPr>
          <p:cNvPr id="145" name="Right Arrow 144"/>
          <p:cNvSpPr/>
          <p:nvPr/>
        </p:nvSpPr>
        <p:spPr bwMode="auto">
          <a:xfrm>
            <a:off x="533400" y="5562600"/>
            <a:ext cx="457200"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500"/>
                                        <p:tgtEl>
                                          <p:spTgt spid="5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7"/>
                                        </p:tgtEl>
                                        <p:attrNameLst>
                                          <p:attrName>style.visibility</p:attrName>
                                        </p:attrNameLst>
                                      </p:cBhvr>
                                      <p:to>
                                        <p:strVal val="visible"/>
                                      </p:to>
                                    </p:set>
                                    <p:animEffect transition="in" filter="fade">
                                      <p:cBhvr>
                                        <p:cTn id="16" dur="500"/>
                                        <p:tgtEl>
                                          <p:spTgt spid="55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1"/>
                                        </p:tgtEl>
                                        <p:attrNameLst>
                                          <p:attrName>style.visibility</p:attrName>
                                        </p:attrNameLst>
                                      </p:cBhvr>
                                      <p:to>
                                        <p:strVal val="visible"/>
                                      </p:to>
                                    </p:set>
                                    <p:animEffect transition="in" filter="fade">
                                      <p:cBhvr>
                                        <p:cTn id="21" dur="500"/>
                                        <p:tgtEl>
                                          <p:spTgt spid="35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58"/>
                                        </p:tgtEl>
                                        <p:attrNameLst>
                                          <p:attrName>style.visibility</p:attrName>
                                        </p:attrNameLst>
                                      </p:cBhvr>
                                      <p:to>
                                        <p:strVal val="visible"/>
                                      </p:to>
                                    </p:set>
                                    <p:animEffect transition="in" filter="fade">
                                      <p:cBhvr>
                                        <p:cTn id="29" dur="500"/>
                                        <p:tgtEl>
                                          <p:spTgt spid="5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2"/>
                                        </p:tgtEl>
                                        <p:attrNameLst>
                                          <p:attrName>style.visibility</p:attrName>
                                        </p:attrNameLst>
                                      </p:cBhvr>
                                      <p:to>
                                        <p:strVal val="visible"/>
                                      </p:to>
                                    </p:set>
                                    <p:animEffect transition="in" filter="fade">
                                      <p:cBhvr>
                                        <p:cTn id="34" dur="500"/>
                                        <p:tgtEl>
                                          <p:spTgt spid="35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32"/>
                                        </p:tgtEl>
                                        <p:attrNameLst>
                                          <p:attrName>style.visibility</p:attrName>
                                        </p:attrNameLst>
                                      </p:cBhvr>
                                      <p:to>
                                        <p:strVal val="visible"/>
                                      </p:to>
                                    </p:set>
                                    <p:animEffect transition="in" filter="fade">
                                      <p:cBhvr>
                                        <p:cTn id="38"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351" grpId="0" animBg="1"/>
      <p:bldP spid="352" grpId="0" animBg="1"/>
      <p:bldP spid="1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32</a:t>
            </a:fld>
            <a:endParaRPr lang="en-US" dirty="0">
              <a:solidFill>
                <a:srgbClr val="FFFFFF"/>
              </a:solidFill>
            </a:endParaRPr>
          </a:p>
        </p:txBody>
      </p:sp>
      <p:sp>
        <p:nvSpPr>
          <p:cNvPr id="4" name="Title 3"/>
          <p:cNvSpPr>
            <a:spLocks noGrp="1"/>
          </p:cNvSpPr>
          <p:nvPr>
            <p:ph type="title"/>
          </p:nvPr>
        </p:nvSpPr>
        <p:spPr/>
        <p:txBody>
          <a:bodyPr/>
          <a:lstStyle/>
          <a:p>
            <a:r>
              <a:rPr lang="en-US" dirty="0" smtClean="0"/>
              <a:t>The complete local solution</a:t>
            </a:r>
            <a:endParaRPr lang="en-US" dirty="0"/>
          </a:p>
        </p:txBody>
      </p:sp>
      <p:grpSp>
        <p:nvGrpSpPr>
          <p:cNvPr id="2" name="Group 431"/>
          <p:cNvGrpSpPr/>
          <p:nvPr/>
        </p:nvGrpSpPr>
        <p:grpSpPr>
          <a:xfrm>
            <a:off x="3505200" y="3962400"/>
            <a:ext cx="1923026" cy="2590800"/>
            <a:chOff x="3581400" y="3657600"/>
            <a:chExt cx="1923026" cy="2590800"/>
          </a:xfrm>
        </p:grpSpPr>
        <p:pic>
          <p:nvPicPr>
            <p:cNvPr id="433" name="Picture 5" descr="C:\Users\Milos\code\projects\render2010\paper\fig\system\local.png"/>
            <p:cNvPicPr>
              <a:picLocks noChangeAspect="1" noChangeArrowheads="1"/>
            </p:cNvPicPr>
            <p:nvPr/>
          </p:nvPicPr>
          <p:blipFill>
            <a:blip r:embed="rId3" cstate="print"/>
            <a:stretch>
              <a:fillRect/>
            </a:stretch>
          </p:blipFill>
          <p:spPr bwMode="auto">
            <a:xfrm>
              <a:off x="3657600" y="4419600"/>
              <a:ext cx="1828800" cy="1828800"/>
            </a:xfrm>
            <a:prstGeom prst="rect">
              <a:avLst/>
            </a:prstGeom>
            <a:noFill/>
            <a:ln w="9525">
              <a:solidFill>
                <a:schemeClr val="tx1"/>
              </a:solidFill>
            </a:ln>
            <a:effectLst>
              <a:outerShdw blurRad="241300" sx="104000" sy="104000" algn="ctr" rotWithShape="0">
                <a:schemeClr val="bg1">
                  <a:alpha val="40000"/>
                </a:schemeClr>
              </a:outerShdw>
            </a:effectLst>
          </p:spPr>
        </p:pic>
        <p:sp>
          <p:nvSpPr>
            <p:cNvPr id="434" name="TextBox 260"/>
            <p:cNvSpPr txBox="1"/>
            <p:nvPr/>
          </p:nvSpPr>
          <p:spPr>
            <a:xfrm>
              <a:off x="3581400" y="3657600"/>
              <a:ext cx="1923026" cy="738664"/>
            </a:xfrm>
            <a:prstGeom prst="rect">
              <a:avLst/>
            </a:prstGeom>
            <a:noFill/>
          </p:spPr>
          <p:txBody>
            <a:bodyPr wrap="none" rtlCol="0" anchor="ctr" anchorCtr="1">
              <a:spAutoFit/>
            </a:bodyPr>
            <a:lstStyle/>
            <a:p>
              <a:pPr algn="ctr"/>
              <a:r>
                <a:rPr lang="en-US" sz="2100" dirty="0" smtClean="0"/>
                <a:t>Local solution</a:t>
              </a:r>
            </a:p>
            <a:p>
              <a:pPr algn="ctr"/>
              <a:r>
                <a:rPr lang="en-US" sz="2100" dirty="0" smtClean="0"/>
                <a:t>(compensation)</a:t>
              </a:r>
            </a:p>
          </p:txBody>
        </p:sp>
      </p:grpSp>
      <p:sp>
        <p:nvSpPr>
          <p:cNvPr id="146" name="Right Arrow 145"/>
          <p:cNvSpPr/>
          <p:nvPr/>
        </p:nvSpPr>
        <p:spPr bwMode="auto">
          <a:xfrm rot="19800000">
            <a:off x="5433353" y="4663146"/>
            <a:ext cx="1645041"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7" name="Plus 146"/>
          <p:cNvSpPr/>
          <p:nvPr/>
        </p:nvSpPr>
        <p:spPr bwMode="auto">
          <a:xfrm>
            <a:off x="5486400" y="3733800"/>
            <a:ext cx="609600" cy="609600"/>
          </a:xfrm>
          <a:prstGeom prst="mathPlus">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6350" cap="flat" cmpd="sng" algn="ctr">
            <a:noFill/>
            <a:prstDash val="solid"/>
            <a:round/>
            <a:headEnd type="none" w="med" len="med"/>
            <a:tailEnd type="none" w="med" len="med"/>
          </a:ln>
          <a:effectLst>
            <a:outerShdw blurRad="40005" dist="22860" dir="5400000" algn="ctr" rotWithShape="0">
              <a:schemeClr val="bg1">
                <a:alpha val="35000"/>
              </a:schemeClr>
            </a:outerShdw>
          </a:effectLst>
          <a:scene3d>
            <a:camera prst="orthographicFront"/>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8" name="Right Arrow 147"/>
          <p:cNvSpPr/>
          <p:nvPr/>
        </p:nvSpPr>
        <p:spPr bwMode="auto">
          <a:xfrm rot="1800000">
            <a:off x="5436076" y="3128984"/>
            <a:ext cx="1604389" cy="228600"/>
          </a:xfrm>
          <a:prstGeom prst="rightArrow">
            <a:avLst>
              <a:gd name="adj1" fmla="val 30520"/>
              <a:gd name="adj2" fmla="val 1324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49" name="Group 434"/>
          <p:cNvGrpSpPr/>
          <p:nvPr/>
        </p:nvGrpSpPr>
        <p:grpSpPr>
          <a:xfrm>
            <a:off x="3581400" y="990600"/>
            <a:ext cx="1915909" cy="2590800"/>
            <a:chOff x="1752600" y="3581400"/>
            <a:chExt cx="1915909" cy="2590800"/>
          </a:xfrm>
        </p:grpSpPr>
        <p:pic>
          <p:nvPicPr>
            <p:cNvPr id="150" name="Picture 4" descr="C:\Users\Milos\code\projects\render2010\paper\fig\system\global.png"/>
            <p:cNvPicPr>
              <a:picLocks noChangeAspect="1" noChangeArrowheads="1"/>
            </p:cNvPicPr>
            <p:nvPr/>
          </p:nvPicPr>
          <p:blipFill>
            <a:blip r:embed="rId4" cstate="print"/>
            <a:stretch>
              <a:fillRect/>
            </a:stretch>
          </p:blipFill>
          <p:spPr bwMode="auto">
            <a:xfrm>
              <a:off x="1752600" y="4343400"/>
              <a:ext cx="1828800" cy="1828800"/>
            </a:xfrm>
            <a:prstGeom prst="rect">
              <a:avLst/>
            </a:prstGeom>
            <a:noFill/>
            <a:ln w="6350">
              <a:solidFill>
                <a:schemeClr val="tx1"/>
              </a:solidFill>
            </a:ln>
            <a:effectLst>
              <a:outerShdw blurRad="241300" sx="104000" sy="104000" algn="ctr" rotWithShape="0">
                <a:schemeClr val="bg1">
                  <a:alpha val="40000"/>
                </a:schemeClr>
              </a:outerShdw>
            </a:effectLst>
          </p:spPr>
        </p:pic>
        <p:sp>
          <p:nvSpPr>
            <p:cNvPr id="151" name="TextBox 254"/>
            <p:cNvSpPr txBox="1"/>
            <p:nvPr/>
          </p:nvSpPr>
          <p:spPr>
            <a:xfrm>
              <a:off x="1752600" y="3581400"/>
              <a:ext cx="1915909" cy="738664"/>
            </a:xfrm>
            <a:prstGeom prst="rect">
              <a:avLst/>
            </a:prstGeom>
            <a:noFill/>
          </p:spPr>
          <p:txBody>
            <a:bodyPr wrap="none" rtlCol="0">
              <a:spAutoFit/>
            </a:bodyPr>
            <a:lstStyle/>
            <a:p>
              <a:r>
                <a:rPr lang="cs-CZ" sz="2100" dirty="0" smtClean="0"/>
                <a:t>Global </a:t>
              </a:r>
              <a:r>
                <a:rPr lang="en-US" sz="2100" dirty="0" smtClean="0"/>
                <a:t>solution</a:t>
              </a:r>
              <a:r>
                <a:rPr lang="cs-CZ" sz="2100" dirty="0" smtClean="0"/>
                <a:t> </a:t>
              </a:r>
              <a:endParaRPr lang="en-US" sz="2100" dirty="0" smtClean="0"/>
            </a:p>
            <a:p>
              <a:pPr algn="ctr"/>
              <a:r>
                <a:rPr lang="en-US" sz="2100" dirty="0" smtClean="0"/>
                <a:t>(clamped)</a:t>
              </a:r>
              <a:endParaRPr lang="en-US" sz="2100" dirty="0"/>
            </a:p>
          </p:txBody>
        </p:sp>
      </p:grpSp>
      <p:grpSp>
        <p:nvGrpSpPr>
          <p:cNvPr id="152" name="Group 437"/>
          <p:cNvGrpSpPr/>
          <p:nvPr/>
        </p:nvGrpSpPr>
        <p:grpSpPr>
          <a:xfrm>
            <a:off x="6724748" y="2362200"/>
            <a:ext cx="2419252" cy="2590800"/>
            <a:chOff x="-533400" y="3581400"/>
            <a:chExt cx="2419252" cy="2590800"/>
          </a:xfrm>
        </p:grpSpPr>
        <p:pic>
          <p:nvPicPr>
            <p:cNvPr id="153" name="Picture 3" descr="C:\Users\Milos\code\projects\render2010\paper\fig\system\full.png"/>
            <p:cNvPicPr>
              <a:picLocks noChangeAspect="1" noChangeArrowheads="1"/>
            </p:cNvPicPr>
            <p:nvPr/>
          </p:nvPicPr>
          <p:blipFill>
            <a:blip r:embed="rId5" cstate="print"/>
            <a:stretch>
              <a:fillRect/>
            </a:stretch>
          </p:blipFill>
          <p:spPr bwMode="auto">
            <a:xfrm>
              <a:off x="-228600" y="4343400"/>
              <a:ext cx="1828800" cy="1828800"/>
            </a:xfrm>
            <a:prstGeom prst="rect">
              <a:avLst/>
            </a:prstGeom>
            <a:noFill/>
            <a:ln w="9525">
              <a:solidFill>
                <a:schemeClr val="tx1"/>
              </a:solidFill>
            </a:ln>
            <a:effectLst>
              <a:outerShdw blurRad="241300" sx="104000" sy="104000" algn="ctr" rotWithShape="0">
                <a:schemeClr val="bg1">
                  <a:alpha val="40000"/>
                </a:schemeClr>
              </a:outerShdw>
            </a:effectLst>
          </p:spPr>
        </p:pic>
        <p:sp>
          <p:nvSpPr>
            <p:cNvPr id="154" name="TextBox 254"/>
            <p:cNvSpPr txBox="1"/>
            <p:nvPr/>
          </p:nvSpPr>
          <p:spPr>
            <a:xfrm>
              <a:off x="-533400" y="3581400"/>
              <a:ext cx="2419252" cy="738664"/>
            </a:xfrm>
            <a:prstGeom prst="rect">
              <a:avLst/>
            </a:prstGeom>
            <a:noFill/>
          </p:spPr>
          <p:txBody>
            <a:bodyPr wrap="none" rtlCol="0">
              <a:spAutoFit/>
            </a:bodyPr>
            <a:lstStyle/>
            <a:p>
              <a:pPr algn="ctr"/>
              <a:r>
                <a:rPr lang="en-US" sz="2100" dirty="0" smtClean="0"/>
                <a:t>Indirect illumination</a:t>
              </a:r>
            </a:p>
            <a:p>
              <a:pPr algn="ctr"/>
              <a:r>
                <a:rPr lang="en-US" sz="2100" dirty="0" smtClean="0"/>
                <a:t>solution</a:t>
              </a:r>
              <a:endParaRPr lang="en-US" sz="21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58000" y="6477000"/>
            <a:ext cx="2133600" cy="381000"/>
          </a:xfrm>
        </p:spPr>
        <p:txBody>
          <a:bodyPr/>
          <a:lstStyle/>
          <a:p>
            <a:pPr>
              <a:defRPr/>
            </a:pPr>
            <a:fld id="{436069EF-2218-4AB1-8D37-562BB864C219}" type="slidenum">
              <a:rPr lang="en-US" smtClean="0">
                <a:solidFill>
                  <a:srgbClr val="FFFFFF"/>
                </a:solidFill>
              </a:rPr>
              <a:pPr>
                <a:defRPr/>
              </a:pPr>
              <a:t>33</a:t>
            </a:fld>
            <a:endParaRPr lang="en-US" dirty="0">
              <a:solidFill>
                <a:srgbClr val="FFFFFF"/>
              </a:solidFill>
            </a:endParaRPr>
          </a:p>
        </p:txBody>
      </p:sp>
      <p:sp>
        <p:nvSpPr>
          <p:cNvPr id="4" name="Title 3"/>
          <p:cNvSpPr>
            <a:spLocks noGrp="1"/>
          </p:cNvSpPr>
          <p:nvPr>
            <p:ph type="title"/>
          </p:nvPr>
        </p:nvSpPr>
        <p:spPr/>
        <p:txBody>
          <a:bodyPr/>
          <a:lstStyle/>
          <a:p>
            <a:r>
              <a:rPr lang="en-US" dirty="0"/>
              <a:t>Local VPLs – </a:t>
            </a:r>
            <a:r>
              <a:rPr lang="cs-CZ" dirty="0" err="1" smtClean="0"/>
              <a:t>Results</a:t>
            </a:r>
            <a:endParaRPr lang="en-US" dirty="0"/>
          </a:p>
        </p:txBody>
      </p:sp>
      <p:pic>
        <p:nvPicPr>
          <p:cNvPr id="5" name="Picture 2" descr="D:\School\!PhD\Cornell\projects\render2010\paper\fig\new_results\Fig8\tab\lq\tab_our_lq-01.png"/>
          <p:cNvPicPr>
            <a:picLocks noChangeAspect="1" noChangeArrowheads="1"/>
          </p:cNvPicPr>
          <p:nvPr/>
        </p:nvPicPr>
        <p:blipFill>
          <a:blip r:embed="rId3" cstate="print"/>
          <a:stretch>
            <a:fillRect/>
          </a:stretch>
        </p:blipFill>
        <p:spPr bwMode="auto">
          <a:xfrm>
            <a:off x="914400" y="2209800"/>
            <a:ext cx="3551996" cy="2663997"/>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6" name="Picture 3" descr="D:\School\!PhD\Cornell\projects\render2010\paper\fig\new_results\Fig8\tab\lq\tab_pt_lq-01.png"/>
          <p:cNvPicPr>
            <a:picLocks noChangeAspect="1" noChangeArrowheads="1"/>
          </p:cNvPicPr>
          <p:nvPr/>
        </p:nvPicPr>
        <p:blipFill>
          <a:blip r:embed="rId4" cstate="print"/>
          <a:stretch>
            <a:fillRect/>
          </a:stretch>
        </p:blipFill>
        <p:spPr bwMode="auto">
          <a:xfrm>
            <a:off x="4953000" y="4038600"/>
            <a:ext cx="3551997" cy="2663997"/>
          </a:xfrm>
          <a:prstGeom prst="rect">
            <a:avLst/>
          </a:prstGeom>
          <a:noFill/>
          <a:ln>
            <a:solidFill>
              <a:schemeClr val="tx1"/>
            </a:solidFill>
          </a:ln>
          <a:effectLst>
            <a:outerShdw blurRad="241300" sx="104000" sy="104000" algn="ctr" rotWithShape="0">
              <a:schemeClr val="bg1">
                <a:alpha val="40000"/>
              </a:schemeClr>
            </a:outerShdw>
          </a:effectLst>
        </p:spPr>
      </p:pic>
      <p:pic>
        <p:nvPicPr>
          <p:cNvPr id="7" name="Picture 4" descr="D:\School\!PhD\Cornell\projects\render2010\paper\fig\new_results\Fig8\tab\lq\tab_vsl_lq-01.png"/>
          <p:cNvPicPr>
            <a:picLocks noChangeAspect="1" noChangeArrowheads="1"/>
          </p:cNvPicPr>
          <p:nvPr/>
        </p:nvPicPr>
        <p:blipFill>
          <a:blip r:embed="rId5" cstate="print"/>
          <a:stretch>
            <a:fillRect/>
          </a:stretch>
        </p:blipFill>
        <p:spPr bwMode="auto">
          <a:xfrm>
            <a:off x="4953000" y="1143000"/>
            <a:ext cx="3551997" cy="2663997"/>
          </a:xfrm>
          <a:prstGeom prst="rect">
            <a:avLst/>
          </a:prstGeom>
          <a:noFill/>
          <a:ln>
            <a:solidFill>
              <a:schemeClr val="tx1"/>
            </a:solidFill>
          </a:ln>
          <a:effectLst>
            <a:outerShdw blurRad="241300" sx="104000" sy="104000" algn="ctr" rotWithShape="0">
              <a:schemeClr val="bg1">
                <a:alpha val="40000"/>
              </a:schemeClr>
            </a:outerShdw>
          </a:effectLst>
        </p:spPr>
      </p:pic>
      <p:sp>
        <p:nvSpPr>
          <p:cNvPr id="29" name="TextBox 28"/>
          <p:cNvSpPr txBox="1"/>
          <p:nvPr/>
        </p:nvSpPr>
        <p:spPr>
          <a:xfrm>
            <a:off x="4953000" y="1143000"/>
            <a:ext cx="1896353" cy="369332"/>
          </a:xfrm>
          <a:prstGeom prst="rect">
            <a:avLst/>
          </a:prstGeom>
          <a:solidFill>
            <a:srgbClr val="000000">
              <a:alpha val="30196"/>
            </a:srgbClr>
          </a:solidFill>
        </p:spPr>
        <p:txBody>
          <a:bodyPr wrap="none" rtlCol="0">
            <a:spAutoFit/>
          </a:bodyPr>
          <a:lstStyle/>
          <a:p>
            <a:r>
              <a:rPr lang="en-US" b="1" dirty="0" smtClean="0">
                <a:latin typeface="+mn-lt"/>
              </a:rPr>
              <a:t>VSL: 6 min 25 sec</a:t>
            </a:r>
            <a:endParaRPr lang="en-US" b="1" dirty="0">
              <a:latin typeface="+mn-lt"/>
            </a:endParaRPr>
          </a:p>
        </p:txBody>
      </p:sp>
      <p:sp>
        <p:nvSpPr>
          <p:cNvPr id="30" name="TextBox 29"/>
          <p:cNvSpPr txBox="1"/>
          <p:nvPr/>
        </p:nvSpPr>
        <p:spPr>
          <a:xfrm>
            <a:off x="914400" y="2209800"/>
            <a:ext cx="3223959" cy="369332"/>
          </a:xfrm>
          <a:prstGeom prst="rect">
            <a:avLst/>
          </a:prstGeom>
          <a:solidFill>
            <a:srgbClr val="000000">
              <a:alpha val="30196"/>
            </a:srgbClr>
          </a:solidFill>
        </p:spPr>
        <p:txBody>
          <a:bodyPr wrap="none" rtlCol="0">
            <a:spAutoFit/>
          </a:bodyPr>
          <a:lstStyle/>
          <a:p>
            <a:r>
              <a:rPr lang="en-US" b="1" dirty="0" smtClean="0"/>
              <a:t>[</a:t>
            </a:r>
            <a:r>
              <a:rPr lang="en-US" b="1" dirty="0" err="1" smtClean="0"/>
              <a:t>Davidovi</a:t>
            </a:r>
            <a:r>
              <a:rPr lang="cs-CZ" b="1" dirty="0" smtClean="0"/>
              <a:t>č et al.</a:t>
            </a:r>
            <a:r>
              <a:rPr lang="en-US" b="1" dirty="0" smtClean="0"/>
              <a:t>]: </a:t>
            </a:r>
            <a:r>
              <a:rPr lang="en-US" b="1" dirty="0" smtClean="0">
                <a:latin typeface="+mn-lt"/>
              </a:rPr>
              <a:t>5 min 28 sec</a:t>
            </a:r>
            <a:endParaRPr lang="en-US" b="1" dirty="0">
              <a:latin typeface="+mn-lt"/>
            </a:endParaRPr>
          </a:p>
        </p:txBody>
      </p:sp>
      <p:sp>
        <p:nvSpPr>
          <p:cNvPr id="41" name="TextBox 40"/>
          <p:cNvSpPr txBox="1"/>
          <p:nvPr/>
        </p:nvSpPr>
        <p:spPr>
          <a:xfrm>
            <a:off x="4953000" y="4038600"/>
            <a:ext cx="2154757" cy="369332"/>
          </a:xfrm>
          <a:prstGeom prst="rect">
            <a:avLst/>
          </a:prstGeom>
          <a:solidFill>
            <a:srgbClr val="000000">
              <a:alpha val="30196"/>
            </a:srgbClr>
          </a:solidFill>
        </p:spPr>
        <p:txBody>
          <a:bodyPr wrap="none" rtlCol="0">
            <a:spAutoFit/>
          </a:bodyPr>
          <a:lstStyle/>
          <a:p>
            <a:r>
              <a:rPr lang="en-US" b="1" dirty="0" smtClean="0">
                <a:latin typeface="+mn-lt"/>
              </a:rPr>
              <a:t>reference: </a:t>
            </a:r>
            <a:r>
              <a:rPr lang="en-US" b="1" dirty="0" smtClean="0"/>
              <a:t>6360 min</a:t>
            </a:r>
            <a:endParaRPr lang="en-US" b="1" dirty="0">
              <a:latin typeface="+mn-lt"/>
            </a:endParaRPr>
          </a:p>
        </p:txBody>
      </p:sp>
      <p:sp>
        <p:nvSpPr>
          <p:cNvPr id="32" name="Content Placeholder 1"/>
          <p:cNvSpPr txBox="1">
            <a:spLocks/>
          </p:cNvSpPr>
          <p:nvPr/>
        </p:nvSpPr>
        <p:spPr bwMode="auto">
          <a:xfrm>
            <a:off x="228600" y="5181600"/>
            <a:ext cx="2590800" cy="1524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local lights:</a:t>
            </a:r>
          </a:p>
        </p:txBody>
      </p:sp>
      <p:sp>
        <p:nvSpPr>
          <p:cNvPr id="33" name="Content Placeholder 1"/>
          <p:cNvSpPr txBox="1">
            <a:spLocks/>
          </p:cNvSpPr>
          <p:nvPr/>
        </p:nvSpPr>
        <p:spPr bwMode="auto">
          <a:xfrm>
            <a:off x="2209800" y="5181600"/>
            <a:ext cx="2133600" cy="1524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rgbClr val="FF9900"/>
              </a:buClr>
              <a:buSzTx/>
              <a:tabLst/>
              <a:defRPr/>
            </a:pPr>
            <a:r>
              <a:rPr lang="en-US" sz="2700" kern="0" noProof="0" dirty="0" smtClean="0"/>
              <a:t>17</a:t>
            </a:r>
            <a:r>
              <a:rPr kumimoji="0" lang="en-US" sz="2700" b="0" i="0" u="none" strike="noStrike" kern="0" cap="none" spc="0" normalizeH="0" baseline="0" noProof="0" dirty="0" smtClean="0">
                <a:ln>
                  <a:noFill/>
                </a:ln>
                <a:solidFill>
                  <a:schemeClr val="tx1"/>
                </a:solidFill>
                <a:effectLst/>
                <a:uLnTx/>
                <a:uFillTx/>
                <a:latin typeface="+mn-lt"/>
                <a:ea typeface="+mn-ea"/>
                <a:cs typeface="+mn-cs"/>
              </a:rPr>
              <a:t>,100,000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58000" y="6477000"/>
            <a:ext cx="2133600" cy="381000"/>
          </a:xfrm>
        </p:spPr>
        <p:txBody>
          <a:bodyPr/>
          <a:lstStyle/>
          <a:p>
            <a:pPr>
              <a:defRPr/>
            </a:pPr>
            <a:fld id="{436069EF-2218-4AB1-8D37-562BB864C219}" type="slidenum">
              <a:rPr lang="en-US" smtClean="0">
                <a:solidFill>
                  <a:srgbClr val="FFFFFF"/>
                </a:solidFill>
              </a:rPr>
              <a:pPr>
                <a:defRPr/>
              </a:pPr>
              <a:t>34</a:t>
            </a:fld>
            <a:endParaRPr lang="en-US" dirty="0">
              <a:solidFill>
                <a:srgbClr val="FFFFFF"/>
              </a:solidFill>
            </a:endParaRPr>
          </a:p>
        </p:txBody>
      </p:sp>
      <p:sp>
        <p:nvSpPr>
          <p:cNvPr id="4" name="Title 3"/>
          <p:cNvSpPr>
            <a:spLocks noGrp="1"/>
          </p:cNvSpPr>
          <p:nvPr>
            <p:ph type="title"/>
          </p:nvPr>
        </p:nvSpPr>
        <p:spPr/>
        <p:txBody>
          <a:bodyPr/>
          <a:lstStyle/>
          <a:p>
            <a:r>
              <a:rPr lang="en-US" dirty="0"/>
              <a:t>Local VPLs – </a:t>
            </a:r>
            <a:r>
              <a:rPr lang="cs-CZ" dirty="0" err="1" smtClean="0"/>
              <a:t>Results</a:t>
            </a:r>
            <a:endParaRPr lang="en-US" dirty="0"/>
          </a:p>
        </p:txBody>
      </p:sp>
      <p:pic>
        <p:nvPicPr>
          <p:cNvPr id="5" name="Picture 2" descr="D:\School\!PhD\Cornell\projects\render2010\paper\fig\new_results\Fig8\tab\lq\tab_our_lq-01.png"/>
          <p:cNvPicPr>
            <a:picLocks noChangeAspect="1" noChangeArrowheads="1"/>
          </p:cNvPicPr>
          <p:nvPr/>
        </p:nvPicPr>
        <p:blipFill>
          <a:blip r:embed="rId3" cstate="print"/>
          <a:stretch>
            <a:fillRect/>
          </a:stretch>
        </p:blipFill>
        <p:spPr bwMode="auto">
          <a:xfrm>
            <a:off x="914400" y="2209800"/>
            <a:ext cx="3551996" cy="2663997"/>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6" name="Picture 3" descr="D:\School\!PhD\Cornell\projects\render2010\paper\fig\new_results\Fig8\tab\lq\tab_pt_lq-01.png"/>
          <p:cNvPicPr>
            <a:picLocks noChangeAspect="1" noChangeArrowheads="1"/>
          </p:cNvPicPr>
          <p:nvPr/>
        </p:nvPicPr>
        <p:blipFill>
          <a:blip r:embed="rId4" cstate="print"/>
          <a:stretch>
            <a:fillRect/>
          </a:stretch>
        </p:blipFill>
        <p:spPr bwMode="auto">
          <a:xfrm>
            <a:off x="4953000" y="4038600"/>
            <a:ext cx="3551997" cy="2663997"/>
          </a:xfrm>
          <a:prstGeom prst="rect">
            <a:avLst/>
          </a:prstGeom>
          <a:noFill/>
          <a:ln>
            <a:solidFill>
              <a:schemeClr val="tx1"/>
            </a:solidFill>
          </a:ln>
          <a:effectLst>
            <a:outerShdw blurRad="241300" sx="104000" sy="104000" algn="ctr" rotWithShape="0">
              <a:schemeClr val="bg1">
                <a:alpha val="40000"/>
              </a:schemeClr>
            </a:outerShdw>
          </a:effectLst>
        </p:spPr>
      </p:pic>
      <p:pic>
        <p:nvPicPr>
          <p:cNvPr id="7" name="Picture 4" descr="D:\School\!PhD\Cornell\projects\render2010\paper\fig\new_results\Fig8\tab\lq\tab_vsl_lq-01.png"/>
          <p:cNvPicPr>
            <a:picLocks noChangeAspect="1" noChangeArrowheads="1"/>
          </p:cNvPicPr>
          <p:nvPr/>
        </p:nvPicPr>
        <p:blipFill>
          <a:blip r:embed="rId5" cstate="print"/>
          <a:stretch>
            <a:fillRect/>
          </a:stretch>
        </p:blipFill>
        <p:spPr bwMode="auto">
          <a:xfrm>
            <a:off x="4953000" y="1143000"/>
            <a:ext cx="3551997" cy="2663997"/>
          </a:xfrm>
          <a:prstGeom prst="rect">
            <a:avLst/>
          </a:prstGeom>
          <a:noFill/>
          <a:ln>
            <a:solidFill>
              <a:schemeClr val="tx1"/>
            </a:solidFill>
          </a:ln>
          <a:effectLst>
            <a:outerShdw blurRad="241300" sx="104000" sy="104000" algn="ctr" rotWithShape="0">
              <a:schemeClr val="bg1">
                <a:alpha val="40000"/>
              </a:schemeClr>
            </a:outerShdw>
          </a:effectLst>
        </p:spPr>
      </p:pic>
      <p:sp>
        <p:nvSpPr>
          <p:cNvPr id="32" name="Content Placeholder 1"/>
          <p:cNvSpPr txBox="1">
            <a:spLocks/>
          </p:cNvSpPr>
          <p:nvPr/>
        </p:nvSpPr>
        <p:spPr bwMode="auto">
          <a:xfrm>
            <a:off x="228600" y="5181600"/>
            <a:ext cx="2590800" cy="1524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local lights:</a:t>
            </a:r>
          </a:p>
        </p:txBody>
      </p:sp>
      <p:sp>
        <p:nvSpPr>
          <p:cNvPr id="33" name="Content Placeholder 1"/>
          <p:cNvSpPr txBox="1">
            <a:spLocks/>
          </p:cNvSpPr>
          <p:nvPr/>
        </p:nvSpPr>
        <p:spPr bwMode="auto">
          <a:xfrm>
            <a:off x="2209800" y="5181600"/>
            <a:ext cx="2133600" cy="1524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rgbClr val="FF9900"/>
              </a:buClr>
              <a:buSzTx/>
              <a:tabLst/>
              <a:defRPr/>
            </a:pPr>
            <a:r>
              <a:rPr lang="en-US" sz="2700" kern="0" noProof="0" dirty="0" smtClean="0"/>
              <a:t>17</a:t>
            </a:r>
            <a:r>
              <a:rPr kumimoji="0" lang="en-US" sz="2700" b="0" i="0" u="none" strike="noStrike" kern="0" cap="none" spc="0" normalizeH="0" baseline="0" noProof="0" dirty="0" smtClean="0">
                <a:ln>
                  <a:noFill/>
                </a:ln>
                <a:solidFill>
                  <a:schemeClr val="tx1"/>
                </a:solidFill>
                <a:effectLst/>
                <a:uLnTx/>
                <a:uFillTx/>
                <a:latin typeface="+mn-lt"/>
                <a:ea typeface="+mn-ea"/>
                <a:cs typeface="+mn-cs"/>
              </a:rPr>
              <a:t>,100,000</a:t>
            </a:r>
          </a:p>
        </p:txBody>
      </p:sp>
      <p:cxnSp>
        <p:nvCxnSpPr>
          <p:cNvPr id="12" name="Straight Connector 11"/>
          <p:cNvCxnSpPr/>
          <p:nvPr/>
        </p:nvCxnSpPr>
        <p:spPr bwMode="auto">
          <a:xfrm flipV="1">
            <a:off x="6172200" y="1066800"/>
            <a:ext cx="1600200" cy="442914"/>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3" name="Straight Connector 12"/>
          <p:cNvCxnSpPr/>
          <p:nvPr/>
        </p:nvCxnSpPr>
        <p:spPr bwMode="auto">
          <a:xfrm>
            <a:off x="6172200" y="1804988"/>
            <a:ext cx="1600200" cy="404812"/>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4" name="Straight Connector 13"/>
          <p:cNvCxnSpPr/>
          <p:nvPr/>
        </p:nvCxnSpPr>
        <p:spPr bwMode="auto">
          <a:xfrm>
            <a:off x="6234113" y="3686176"/>
            <a:ext cx="771525" cy="242887"/>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5" name="Straight Connector 14"/>
          <p:cNvCxnSpPr/>
          <p:nvPr/>
        </p:nvCxnSpPr>
        <p:spPr bwMode="auto">
          <a:xfrm flipV="1">
            <a:off x="6248400" y="3271838"/>
            <a:ext cx="757238" cy="119062"/>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6" name="Straight Connector 15"/>
          <p:cNvCxnSpPr/>
          <p:nvPr/>
        </p:nvCxnSpPr>
        <p:spPr bwMode="auto">
          <a:xfrm flipV="1">
            <a:off x="2127250" y="2133600"/>
            <a:ext cx="1606550" cy="449264"/>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7" name="Straight Connector 16"/>
          <p:cNvCxnSpPr/>
          <p:nvPr/>
        </p:nvCxnSpPr>
        <p:spPr bwMode="auto">
          <a:xfrm>
            <a:off x="2127250" y="2878138"/>
            <a:ext cx="1606550" cy="398462"/>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8" name="Straight Connector 17"/>
          <p:cNvCxnSpPr/>
          <p:nvPr/>
        </p:nvCxnSpPr>
        <p:spPr bwMode="auto">
          <a:xfrm>
            <a:off x="2189163" y="4759326"/>
            <a:ext cx="771525" cy="242887"/>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19" name="Straight Connector 18"/>
          <p:cNvCxnSpPr/>
          <p:nvPr/>
        </p:nvCxnSpPr>
        <p:spPr bwMode="auto">
          <a:xfrm flipV="1">
            <a:off x="2203450" y="4343400"/>
            <a:ext cx="768350" cy="120650"/>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sp>
        <p:nvSpPr>
          <p:cNvPr id="20" name="Rectangle 19"/>
          <p:cNvSpPr/>
          <p:nvPr/>
        </p:nvSpPr>
        <p:spPr>
          <a:xfrm>
            <a:off x="6177136" y="1518320"/>
            <a:ext cx="288032"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ectangle 20"/>
          <p:cNvSpPr/>
          <p:nvPr/>
        </p:nvSpPr>
        <p:spPr>
          <a:xfrm>
            <a:off x="6249144" y="3390528"/>
            <a:ext cx="504056"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ectangle 21"/>
          <p:cNvSpPr/>
          <p:nvPr/>
        </p:nvSpPr>
        <p:spPr>
          <a:xfrm>
            <a:off x="2133600" y="2590800"/>
            <a:ext cx="288032"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Rectangle 22"/>
          <p:cNvSpPr/>
          <p:nvPr/>
        </p:nvSpPr>
        <p:spPr>
          <a:xfrm>
            <a:off x="2205608" y="4463008"/>
            <a:ext cx="504056"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24" name="Picture 2" descr="D:\School\!PhD\Cornell\projects\render2010\paper\fig\new_results\Fig7\cutout1-our.png"/>
          <p:cNvPicPr>
            <a:picLocks noChangeAspect="1" noChangeArrowheads="1"/>
          </p:cNvPicPr>
          <p:nvPr/>
        </p:nvPicPr>
        <p:blipFill>
          <a:blip r:embed="rId6" cstate="print"/>
          <a:srcRect/>
          <a:stretch>
            <a:fillRect/>
          </a:stretch>
        </p:blipFill>
        <p:spPr bwMode="auto">
          <a:xfrm>
            <a:off x="2971800" y="4381128"/>
            <a:ext cx="1620180" cy="648072"/>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25" name="Picture 3" descr="D:\School\!PhD\Cornell\projects\render2010\paper\fig\new_results\Fig7\cutout1-vsl.png"/>
          <p:cNvPicPr>
            <a:picLocks noChangeAspect="1" noChangeArrowheads="1"/>
          </p:cNvPicPr>
          <p:nvPr/>
        </p:nvPicPr>
        <p:blipFill>
          <a:blip r:embed="rId7" cstate="print"/>
          <a:srcRect/>
          <a:stretch>
            <a:fillRect/>
          </a:stretch>
        </p:blipFill>
        <p:spPr bwMode="auto">
          <a:xfrm>
            <a:off x="7010400" y="3276600"/>
            <a:ext cx="1620179" cy="648072"/>
          </a:xfrm>
          <a:prstGeom prst="rect">
            <a:avLst/>
          </a:prstGeom>
          <a:noFill/>
          <a:ln>
            <a:solidFill>
              <a:schemeClr val="tx1"/>
            </a:solidFill>
          </a:ln>
          <a:effectLst>
            <a:outerShdw blurRad="241300" sx="104000" sy="104000" algn="ctr" rotWithShape="0">
              <a:schemeClr val="bg1">
                <a:alpha val="40000"/>
              </a:schemeClr>
            </a:outerShdw>
          </a:effectLst>
        </p:spPr>
      </p:pic>
      <p:pic>
        <p:nvPicPr>
          <p:cNvPr id="26" name="Picture 3" descr="D:\School\!PhD\Cornell\projects\render2010\paper\fig\new_results\Fig7\cutout2-vsl.png"/>
          <p:cNvPicPr>
            <a:picLocks noChangeAspect="1" noChangeArrowheads="1"/>
          </p:cNvPicPr>
          <p:nvPr/>
        </p:nvPicPr>
        <p:blipFill>
          <a:blip r:embed="rId8" cstate="print"/>
          <a:srcRect/>
          <a:stretch>
            <a:fillRect/>
          </a:stretch>
        </p:blipFill>
        <p:spPr bwMode="auto">
          <a:xfrm>
            <a:off x="7772400" y="1066800"/>
            <a:ext cx="864096" cy="1152128"/>
          </a:xfrm>
          <a:prstGeom prst="rect">
            <a:avLst/>
          </a:prstGeom>
          <a:noFill/>
          <a:ln>
            <a:solidFill>
              <a:schemeClr val="tx1"/>
            </a:solidFill>
          </a:ln>
          <a:effectLst>
            <a:outerShdw blurRad="241300" sx="104000" sy="104000" algn="ctr" rotWithShape="0">
              <a:schemeClr val="bg1">
                <a:alpha val="40000"/>
              </a:schemeClr>
            </a:outerShdw>
          </a:effectLst>
        </p:spPr>
      </p:pic>
      <p:pic>
        <p:nvPicPr>
          <p:cNvPr id="27" name="Picture 2" descr="D:\School\!PhD\Cornell\projects\render2010\paper\fig\new_results\Fig7\cutout2-our.png"/>
          <p:cNvPicPr>
            <a:picLocks noChangeAspect="1" noChangeArrowheads="1"/>
          </p:cNvPicPr>
          <p:nvPr/>
        </p:nvPicPr>
        <p:blipFill>
          <a:blip r:embed="rId9" cstate="print"/>
          <a:srcRect/>
          <a:stretch>
            <a:fillRect/>
          </a:stretch>
        </p:blipFill>
        <p:spPr bwMode="auto">
          <a:xfrm>
            <a:off x="3733800" y="2133600"/>
            <a:ext cx="864096" cy="1152128"/>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28" name="Picture 2"/>
          <p:cNvPicPr>
            <a:picLocks noChangeAspect="1" noChangeArrowheads="1"/>
          </p:cNvPicPr>
          <p:nvPr/>
        </p:nvPicPr>
        <p:blipFill>
          <a:blip r:embed="rId10" cstate="print"/>
          <a:srcRect/>
          <a:stretch>
            <a:fillRect/>
          </a:stretch>
        </p:blipFill>
        <p:spPr bwMode="auto">
          <a:xfrm>
            <a:off x="7010400" y="6208776"/>
            <a:ext cx="1623060" cy="649224"/>
          </a:xfrm>
          <a:prstGeom prst="rect">
            <a:avLst/>
          </a:prstGeom>
          <a:noFill/>
          <a:ln w="9525">
            <a:solidFill>
              <a:schemeClr val="tx1"/>
            </a:solidFill>
            <a:miter lim="800000"/>
            <a:headEnd/>
            <a:tailEnd/>
          </a:ln>
        </p:spPr>
      </p:pic>
      <p:pic>
        <p:nvPicPr>
          <p:cNvPr id="31" name="Picture 3"/>
          <p:cNvPicPr>
            <a:picLocks noChangeAspect="1" noChangeArrowheads="1"/>
          </p:cNvPicPr>
          <p:nvPr/>
        </p:nvPicPr>
        <p:blipFill>
          <a:blip r:embed="rId11" cstate="print"/>
          <a:srcRect/>
          <a:stretch>
            <a:fillRect/>
          </a:stretch>
        </p:blipFill>
        <p:spPr bwMode="auto">
          <a:xfrm>
            <a:off x="7772400" y="3962400"/>
            <a:ext cx="864108" cy="1152144"/>
          </a:xfrm>
          <a:prstGeom prst="rect">
            <a:avLst/>
          </a:prstGeom>
          <a:noFill/>
          <a:ln w="9525">
            <a:solidFill>
              <a:schemeClr val="tx1"/>
            </a:solidFill>
            <a:miter lim="800000"/>
            <a:headEnd/>
            <a:tailEnd/>
          </a:ln>
        </p:spPr>
      </p:pic>
      <p:cxnSp>
        <p:nvCxnSpPr>
          <p:cNvPr id="34" name="Straight Connector 33"/>
          <p:cNvCxnSpPr/>
          <p:nvPr/>
        </p:nvCxnSpPr>
        <p:spPr bwMode="auto">
          <a:xfrm flipV="1">
            <a:off x="6167264" y="3968080"/>
            <a:ext cx="1600200" cy="442914"/>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35" name="Straight Connector 34"/>
          <p:cNvCxnSpPr/>
          <p:nvPr/>
        </p:nvCxnSpPr>
        <p:spPr bwMode="auto">
          <a:xfrm>
            <a:off x="6167264" y="4706268"/>
            <a:ext cx="1600200" cy="404812"/>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36" name="Straight Connector 35"/>
          <p:cNvCxnSpPr/>
          <p:nvPr/>
        </p:nvCxnSpPr>
        <p:spPr bwMode="auto">
          <a:xfrm>
            <a:off x="6229177" y="6587456"/>
            <a:ext cx="771525" cy="242887"/>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cxnSp>
        <p:nvCxnSpPr>
          <p:cNvPr id="37" name="Straight Connector 36"/>
          <p:cNvCxnSpPr/>
          <p:nvPr/>
        </p:nvCxnSpPr>
        <p:spPr bwMode="auto">
          <a:xfrm flipV="1">
            <a:off x="6243464" y="6173118"/>
            <a:ext cx="757238" cy="119062"/>
          </a:xfrm>
          <a:prstGeom prst="line">
            <a:avLst/>
          </a:prstGeom>
          <a:solidFill>
            <a:schemeClr val="accent1"/>
          </a:solidFill>
          <a:ln w="9525" cap="flat" cmpd="sng" algn="ctr">
            <a:solidFill>
              <a:schemeClr val="bg1">
                <a:lumMod val="75000"/>
                <a:lumOff val="25000"/>
              </a:schemeClr>
            </a:solidFill>
            <a:prstDash val="dash"/>
            <a:round/>
            <a:headEnd type="none" w="med" len="med"/>
            <a:tailEnd type="none" w="med" len="med"/>
          </a:ln>
          <a:effectLst/>
        </p:spPr>
      </p:cxnSp>
      <p:sp>
        <p:nvSpPr>
          <p:cNvPr id="38" name="Rectangle 37"/>
          <p:cNvSpPr/>
          <p:nvPr/>
        </p:nvSpPr>
        <p:spPr>
          <a:xfrm>
            <a:off x="6172200" y="4419600"/>
            <a:ext cx="288032"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Rectangle 38"/>
          <p:cNvSpPr/>
          <p:nvPr/>
        </p:nvSpPr>
        <p:spPr>
          <a:xfrm>
            <a:off x="6244208" y="6291808"/>
            <a:ext cx="504056" cy="288032"/>
          </a:xfrm>
          <a:prstGeom prst="rect">
            <a:avLst/>
          </a:prstGeom>
          <a:noFill/>
          <a:ln w="25400">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TextBox 39"/>
          <p:cNvSpPr txBox="1"/>
          <p:nvPr/>
        </p:nvSpPr>
        <p:spPr>
          <a:xfrm>
            <a:off x="4953000" y="1143000"/>
            <a:ext cx="1896353" cy="369332"/>
          </a:xfrm>
          <a:prstGeom prst="rect">
            <a:avLst/>
          </a:prstGeom>
          <a:solidFill>
            <a:srgbClr val="000000">
              <a:alpha val="30196"/>
            </a:srgbClr>
          </a:solidFill>
        </p:spPr>
        <p:txBody>
          <a:bodyPr wrap="none" rtlCol="0">
            <a:spAutoFit/>
          </a:bodyPr>
          <a:lstStyle/>
          <a:p>
            <a:r>
              <a:rPr lang="en-US" b="1" dirty="0" smtClean="0">
                <a:latin typeface="+mn-lt"/>
              </a:rPr>
              <a:t>VSL: 6 min 25 sec</a:t>
            </a:r>
            <a:endParaRPr lang="en-US" b="1" dirty="0">
              <a:latin typeface="+mn-lt"/>
            </a:endParaRPr>
          </a:p>
        </p:txBody>
      </p:sp>
      <p:sp>
        <p:nvSpPr>
          <p:cNvPr id="42" name="TextBox 41"/>
          <p:cNvSpPr txBox="1"/>
          <p:nvPr/>
        </p:nvSpPr>
        <p:spPr>
          <a:xfrm>
            <a:off x="914400" y="2209800"/>
            <a:ext cx="3169457" cy="369332"/>
          </a:xfrm>
          <a:prstGeom prst="rect">
            <a:avLst/>
          </a:prstGeom>
          <a:solidFill>
            <a:srgbClr val="000000">
              <a:alpha val="30196"/>
            </a:srgbClr>
          </a:solidFill>
        </p:spPr>
        <p:txBody>
          <a:bodyPr wrap="none" rtlCol="0">
            <a:spAutoFit/>
          </a:bodyPr>
          <a:lstStyle/>
          <a:p>
            <a:r>
              <a:rPr lang="en-US" b="1" dirty="0"/>
              <a:t>[</a:t>
            </a:r>
            <a:r>
              <a:rPr lang="en-US" b="1" dirty="0" err="1"/>
              <a:t>Davidovi</a:t>
            </a:r>
            <a:r>
              <a:rPr lang="cs-CZ" b="1" dirty="0"/>
              <a:t>č et al</a:t>
            </a:r>
            <a:r>
              <a:rPr lang="cs-CZ" b="1" dirty="0" smtClean="0"/>
              <a:t>.</a:t>
            </a:r>
            <a:r>
              <a:rPr lang="en-US" b="1" dirty="0" smtClean="0"/>
              <a:t>]:</a:t>
            </a:r>
            <a:r>
              <a:rPr lang="en-US" b="1" dirty="0" smtClean="0">
                <a:latin typeface="+mn-lt"/>
              </a:rPr>
              <a:t> 5 min 28 sec</a:t>
            </a:r>
            <a:endParaRPr lang="en-US" b="1" dirty="0">
              <a:latin typeface="+mn-lt"/>
            </a:endParaRPr>
          </a:p>
        </p:txBody>
      </p:sp>
      <p:sp>
        <p:nvSpPr>
          <p:cNvPr id="43" name="TextBox 42"/>
          <p:cNvSpPr txBox="1"/>
          <p:nvPr/>
        </p:nvSpPr>
        <p:spPr>
          <a:xfrm>
            <a:off x="4953000" y="4038600"/>
            <a:ext cx="2154757" cy="369332"/>
          </a:xfrm>
          <a:prstGeom prst="rect">
            <a:avLst/>
          </a:prstGeom>
          <a:solidFill>
            <a:srgbClr val="000000">
              <a:alpha val="30196"/>
            </a:srgbClr>
          </a:solidFill>
        </p:spPr>
        <p:txBody>
          <a:bodyPr wrap="none" rtlCol="0">
            <a:spAutoFit/>
          </a:bodyPr>
          <a:lstStyle/>
          <a:p>
            <a:r>
              <a:rPr lang="en-US" b="1" dirty="0" smtClean="0">
                <a:latin typeface="+mn-lt"/>
              </a:rPr>
              <a:t>reference: </a:t>
            </a:r>
            <a:r>
              <a:rPr lang="en-US" b="1" dirty="0" smtClean="0"/>
              <a:t>6360 min</a:t>
            </a:r>
            <a:endParaRPr lang="en-US"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58000" y="6477000"/>
            <a:ext cx="2133600" cy="381000"/>
          </a:xfrm>
        </p:spPr>
        <p:txBody>
          <a:bodyPr/>
          <a:lstStyle/>
          <a:p>
            <a:pPr>
              <a:defRPr/>
            </a:pPr>
            <a:fld id="{436069EF-2218-4AB1-8D37-562BB864C219}" type="slidenum">
              <a:rPr lang="en-US" smtClean="0">
                <a:solidFill>
                  <a:srgbClr val="FFFFFF"/>
                </a:solidFill>
              </a:rPr>
              <a:pPr>
                <a:defRPr/>
              </a:pPr>
              <a:t>35</a:t>
            </a:fld>
            <a:endParaRPr lang="en-US" dirty="0">
              <a:solidFill>
                <a:srgbClr val="FFFFFF"/>
              </a:solidFill>
            </a:endParaRPr>
          </a:p>
        </p:txBody>
      </p:sp>
      <p:sp>
        <p:nvSpPr>
          <p:cNvPr id="4" name="Title 3"/>
          <p:cNvSpPr>
            <a:spLocks noGrp="1"/>
          </p:cNvSpPr>
          <p:nvPr>
            <p:ph type="title"/>
          </p:nvPr>
        </p:nvSpPr>
        <p:spPr/>
        <p:txBody>
          <a:bodyPr/>
          <a:lstStyle/>
          <a:p>
            <a:r>
              <a:rPr lang="en-US" dirty="0"/>
              <a:t>Local VPLs – </a:t>
            </a:r>
            <a:r>
              <a:rPr lang="cs-CZ" dirty="0" err="1" smtClean="0"/>
              <a:t>Limitations</a:t>
            </a:r>
            <a:endParaRPr lang="en-US" dirty="0"/>
          </a:p>
        </p:txBody>
      </p:sp>
      <p:pic>
        <p:nvPicPr>
          <p:cNvPr id="5" name="Picture 2" descr="D:\School\!PhD\Cornell\projects\render2010\paper\fig\new_results\Fig8\tab\lq\tab_our_lq-01.png"/>
          <p:cNvPicPr>
            <a:picLocks noChangeAspect="1" noChangeArrowheads="1"/>
          </p:cNvPicPr>
          <p:nvPr/>
        </p:nvPicPr>
        <p:blipFill>
          <a:blip r:embed="rId3" cstate="print"/>
          <a:stretch>
            <a:fillRect/>
          </a:stretch>
        </p:blipFill>
        <p:spPr bwMode="auto">
          <a:xfrm>
            <a:off x="914400" y="2209800"/>
            <a:ext cx="3551996" cy="2663997"/>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6" name="Picture 3" descr="D:\School\!PhD\Cornell\projects\render2010\paper\fig\new_results\Fig8\tab\lq\tab_pt_lq-01.png"/>
          <p:cNvPicPr>
            <a:picLocks noChangeAspect="1" noChangeArrowheads="1"/>
          </p:cNvPicPr>
          <p:nvPr/>
        </p:nvPicPr>
        <p:blipFill>
          <a:blip r:embed="rId4" cstate="print"/>
          <a:stretch>
            <a:fillRect/>
          </a:stretch>
        </p:blipFill>
        <p:spPr bwMode="auto">
          <a:xfrm>
            <a:off x="4953000" y="2206752"/>
            <a:ext cx="3551997" cy="2663997"/>
          </a:xfrm>
          <a:prstGeom prst="rect">
            <a:avLst/>
          </a:prstGeom>
          <a:noFill/>
          <a:ln>
            <a:solidFill>
              <a:schemeClr val="tx1"/>
            </a:solidFill>
          </a:ln>
          <a:effectLst>
            <a:outerShdw blurRad="241300" sx="104000" sy="104000" algn="ctr" rotWithShape="0">
              <a:schemeClr val="bg1">
                <a:alpha val="40000"/>
              </a:schemeClr>
            </a:outerShdw>
          </a:effectLst>
        </p:spPr>
      </p:pic>
      <p:sp>
        <p:nvSpPr>
          <p:cNvPr id="32" name="Content Placeholder 1"/>
          <p:cNvSpPr txBox="1">
            <a:spLocks/>
          </p:cNvSpPr>
          <p:nvPr/>
        </p:nvSpPr>
        <p:spPr bwMode="auto">
          <a:xfrm>
            <a:off x="228600" y="5181600"/>
            <a:ext cx="6019800" cy="1143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Loss of shadow definition</a:t>
            </a:r>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lang="en-US" sz="2700" kern="0" dirty="0" smtClean="0"/>
              <a:t>Small loss of energy</a:t>
            </a:r>
            <a:endParaRPr kumimoji="0" lang="en-US" sz="2700" b="0" i="0" u="none" strike="noStrike" kern="0" cap="none" spc="0" normalizeH="0" baseline="0" noProof="0" dirty="0" smtClean="0">
              <a:ln>
                <a:noFill/>
              </a:ln>
              <a:effectLst/>
              <a:uLnTx/>
              <a:uFillTx/>
              <a:latin typeface="+mn-lt"/>
              <a:ea typeface="+mn-ea"/>
              <a:cs typeface="+mn-cs"/>
            </a:endParaRPr>
          </a:p>
        </p:txBody>
      </p:sp>
      <p:sp>
        <p:nvSpPr>
          <p:cNvPr id="14" name="TextBox 13"/>
          <p:cNvSpPr txBox="1"/>
          <p:nvPr/>
        </p:nvSpPr>
        <p:spPr>
          <a:xfrm>
            <a:off x="914400" y="2209800"/>
            <a:ext cx="3169457" cy="369332"/>
          </a:xfrm>
          <a:prstGeom prst="rect">
            <a:avLst/>
          </a:prstGeom>
          <a:solidFill>
            <a:srgbClr val="000000">
              <a:alpha val="30196"/>
            </a:srgbClr>
          </a:solidFill>
          <a:effectLst/>
        </p:spPr>
        <p:txBody>
          <a:bodyPr wrap="none" rtlCol="0">
            <a:spAutoFit/>
          </a:bodyPr>
          <a:lstStyle/>
          <a:p>
            <a:r>
              <a:rPr lang="en-US" b="1" dirty="0"/>
              <a:t>[</a:t>
            </a:r>
            <a:r>
              <a:rPr lang="en-US" b="1" dirty="0" err="1"/>
              <a:t>Davidovi</a:t>
            </a:r>
            <a:r>
              <a:rPr lang="cs-CZ" b="1" dirty="0"/>
              <a:t>č et al.</a:t>
            </a:r>
            <a:r>
              <a:rPr lang="en-US" b="1" dirty="0"/>
              <a:t>]</a:t>
            </a:r>
            <a:r>
              <a:rPr lang="en-US" b="1" dirty="0" smtClean="0">
                <a:latin typeface="+mn-lt"/>
              </a:rPr>
              <a:t>: 5 min 28 sec</a:t>
            </a:r>
            <a:endParaRPr lang="en-US" b="1" dirty="0">
              <a:latin typeface="+mn-lt"/>
            </a:endParaRPr>
          </a:p>
        </p:txBody>
      </p:sp>
      <p:sp>
        <p:nvSpPr>
          <p:cNvPr id="15" name="TextBox 14"/>
          <p:cNvSpPr txBox="1"/>
          <p:nvPr/>
        </p:nvSpPr>
        <p:spPr>
          <a:xfrm>
            <a:off x="4953000" y="2206752"/>
            <a:ext cx="2154757" cy="369332"/>
          </a:xfrm>
          <a:prstGeom prst="rect">
            <a:avLst/>
          </a:prstGeom>
          <a:solidFill>
            <a:srgbClr val="000000">
              <a:alpha val="30196"/>
            </a:srgbClr>
          </a:solidFill>
        </p:spPr>
        <p:txBody>
          <a:bodyPr wrap="none" rtlCol="0">
            <a:spAutoFit/>
          </a:bodyPr>
          <a:lstStyle/>
          <a:p>
            <a:r>
              <a:rPr lang="en-US" b="1" dirty="0" smtClean="0">
                <a:latin typeface="+mn-lt"/>
              </a:rPr>
              <a:t>reference: </a:t>
            </a:r>
            <a:r>
              <a:rPr lang="en-US" b="1" dirty="0" smtClean="0"/>
              <a:t>6360 min</a:t>
            </a:r>
            <a:endParaRPr lang="en-US" b="1" dirty="0">
              <a:latin typeface="+mn-lt"/>
            </a:endParaRPr>
          </a:p>
        </p:txBody>
      </p:sp>
      <p:sp>
        <p:nvSpPr>
          <p:cNvPr id="23" name="Oval 22"/>
          <p:cNvSpPr/>
          <p:nvPr/>
        </p:nvSpPr>
        <p:spPr bwMode="auto">
          <a:xfrm>
            <a:off x="5791200" y="2816352"/>
            <a:ext cx="609600" cy="381000"/>
          </a:xfrm>
          <a:prstGeom prst="ellipse">
            <a:avLst/>
          </a:prstGeom>
          <a:noFill/>
          <a:ln w="317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752600" y="2819400"/>
            <a:ext cx="609600" cy="381000"/>
          </a:xfrm>
          <a:prstGeom prst="ellipse">
            <a:avLst/>
          </a:prstGeom>
          <a:noFill/>
          <a:ln w="317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7" name="Picture 4" descr="D:\Dropbox\My Dropbox\CornellSiggraph\figs\tom\cutout_bottles_pt.png"/>
          <p:cNvPicPr>
            <a:picLocks noChangeAspect="1" noChangeArrowheads="1"/>
          </p:cNvPicPr>
          <p:nvPr/>
        </p:nvPicPr>
        <p:blipFill>
          <a:blip r:embed="rId5" cstate="print"/>
          <a:srcRect/>
          <a:stretch>
            <a:fillRect/>
          </a:stretch>
        </p:blipFill>
        <p:spPr bwMode="auto">
          <a:xfrm>
            <a:off x="4671113" y="3578352"/>
            <a:ext cx="1805887" cy="1298448"/>
          </a:xfrm>
          <a:prstGeom prst="rect">
            <a:avLst/>
          </a:prstGeom>
          <a:noFill/>
          <a:ln>
            <a:solidFill>
              <a:schemeClr val="tx1"/>
            </a:solidFill>
          </a:ln>
          <a:effectLst>
            <a:outerShdw blurRad="241300" sx="104000" sy="104000" algn="ctr" rotWithShape="0">
              <a:schemeClr val="bg1">
                <a:alpha val="40000"/>
              </a:schemeClr>
            </a:outerShdw>
          </a:effectLst>
        </p:spPr>
      </p:pic>
      <p:pic>
        <p:nvPicPr>
          <p:cNvPr id="28" name="Picture 5" descr="D:\Dropbox\My Dropbox\CornellSiggraph\figs\tom\cutout_bottles_our.png"/>
          <p:cNvPicPr>
            <a:picLocks noChangeAspect="1" noChangeArrowheads="1"/>
          </p:cNvPicPr>
          <p:nvPr/>
        </p:nvPicPr>
        <p:blipFill>
          <a:blip r:embed="rId6" cstate="print"/>
          <a:srcRect/>
          <a:stretch>
            <a:fillRect/>
          </a:stretch>
        </p:blipFill>
        <p:spPr bwMode="auto">
          <a:xfrm>
            <a:off x="636752" y="3581400"/>
            <a:ext cx="1801648" cy="1295400"/>
          </a:xfrm>
          <a:prstGeom prst="rect">
            <a:avLst/>
          </a:prstGeom>
          <a:noFill/>
          <a:ln w="38100">
            <a:solidFill>
              <a:srgbClr val="FF9900"/>
            </a:solidFill>
          </a:ln>
          <a:effectLst>
            <a:outerShdw blurRad="241300" sx="104000" sy="104000" algn="ctr" rotWithShape="0">
              <a:schemeClr val="bg1">
                <a:alpha val="40000"/>
              </a:schemeClr>
            </a:outerShdw>
          </a:effectLst>
        </p:spPr>
      </p:pic>
      <p:cxnSp>
        <p:nvCxnSpPr>
          <p:cNvPr id="29" name="Straight Connector 28"/>
          <p:cNvCxnSpPr/>
          <p:nvPr/>
        </p:nvCxnSpPr>
        <p:spPr bwMode="auto">
          <a:xfrm rot="10800000" flipV="1">
            <a:off x="614856" y="2847973"/>
            <a:ext cx="1271095" cy="715033"/>
          </a:xfrm>
          <a:prstGeom prst="line">
            <a:avLst/>
          </a:prstGeom>
          <a:solidFill>
            <a:schemeClr val="accent1"/>
          </a:solidFill>
          <a:ln w="9525" cap="flat" cmpd="sng" algn="ctr">
            <a:solidFill>
              <a:srgbClr val="FF3300"/>
            </a:solidFill>
            <a:prstDash val="dash"/>
            <a:round/>
            <a:headEnd type="none" w="med" len="med"/>
            <a:tailEnd type="none" w="med" len="med"/>
          </a:ln>
          <a:effectLst/>
        </p:spPr>
      </p:cxnSp>
      <p:cxnSp>
        <p:nvCxnSpPr>
          <p:cNvPr id="30" name="Straight Connector 29"/>
          <p:cNvCxnSpPr/>
          <p:nvPr/>
        </p:nvCxnSpPr>
        <p:spPr bwMode="auto">
          <a:xfrm rot="16200000" flipH="1">
            <a:off x="2143783" y="3247372"/>
            <a:ext cx="534058" cy="97217"/>
          </a:xfrm>
          <a:prstGeom prst="line">
            <a:avLst/>
          </a:prstGeom>
          <a:solidFill>
            <a:schemeClr val="accent1"/>
          </a:solidFill>
          <a:ln w="9525" cap="flat" cmpd="sng" algn="ctr">
            <a:solidFill>
              <a:srgbClr val="FF3300"/>
            </a:solidFill>
            <a:prstDash val="dash"/>
            <a:round/>
            <a:headEnd type="none" w="med" len="med"/>
            <a:tailEnd type="none" w="med" len="med"/>
          </a:ln>
          <a:effectLst/>
        </p:spPr>
      </p:cxnSp>
      <p:cxnSp>
        <p:nvCxnSpPr>
          <p:cNvPr id="31" name="Straight Connector 30"/>
          <p:cNvCxnSpPr/>
          <p:nvPr/>
        </p:nvCxnSpPr>
        <p:spPr bwMode="auto">
          <a:xfrm rot="10800000" flipV="1">
            <a:off x="4656085" y="2837042"/>
            <a:ext cx="1271095" cy="715033"/>
          </a:xfrm>
          <a:prstGeom prst="line">
            <a:avLst/>
          </a:prstGeom>
          <a:solidFill>
            <a:schemeClr val="accent1"/>
          </a:solidFill>
          <a:ln w="9525" cap="flat" cmpd="sng" algn="ctr">
            <a:solidFill>
              <a:srgbClr val="FF3300"/>
            </a:solidFill>
            <a:prstDash val="dash"/>
            <a:round/>
            <a:headEnd type="none" w="med" len="med"/>
            <a:tailEnd type="none" w="med" len="med"/>
          </a:ln>
          <a:effectLst/>
        </p:spPr>
      </p:cxnSp>
      <p:cxnSp>
        <p:nvCxnSpPr>
          <p:cNvPr id="33" name="Straight Connector 32"/>
          <p:cNvCxnSpPr/>
          <p:nvPr/>
        </p:nvCxnSpPr>
        <p:spPr bwMode="auto">
          <a:xfrm rot="16200000" flipH="1">
            <a:off x="6185012" y="3236441"/>
            <a:ext cx="534058" cy="97217"/>
          </a:xfrm>
          <a:prstGeom prst="line">
            <a:avLst/>
          </a:prstGeom>
          <a:solidFill>
            <a:schemeClr val="accent1"/>
          </a:solidFill>
          <a:ln w="9525" cap="flat" cmpd="sng" algn="ctr">
            <a:solidFill>
              <a:srgbClr val="FF3300"/>
            </a:solidFill>
            <a:prstDash val="dash"/>
            <a:round/>
            <a:headEnd type="none" w="med" len="med"/>
            <a:tailEnd type="none" w="med" len="med"/>
          </a:ln>
          <a:effectLst/>
        </p:spPr>
      </p:cxnSp>
      <p:pic>
        <p:nvPicPr>
          <p:cNvPr id="1026" name="Picture 2" descr="C:\Users\Tomas\Pictures\clamp_detail_our.png"/>
          <p:cNvPicPr>
            <a:picLocks noChangeAspect="1" noChangeArrowheads="1"/>
          </p:cNvPicPr>
          <p:nvPr/>
        </p:nvPicPr>
        <p:blipFill>
          <a:blip r:embed="rId7" cstate="print"/>
          <a:srcRect/>
          <a:stretch>
            <a:fillRect/>
          </a:stretch>
        </p:blipFill>
        <p:spPr bwMode="auto">
          <a:xfrm>
            <a:off x="4514850" y="5562600"/>
            <a:ext cx="1981200" cy="1008832"/>
          </a:xfrm>
          <a:prstGeom prst="rect">
            <a:avLst/>
          </a:prstGeom>
          <a:noFill/>
          <a:ln w="38100">
            <a:solidFill>
              <a:srgbClr val="FF9900"/>
            </a:solidFill>
          </a:ln>
          <a:effectLst>
            <a:outerShdw blurRad="241300" sx="104000" sy="104000" algn="ctr" rotWithShape="0">
              <a:schemeClr val="bg1">
                <a:alpha val="40000"/>
              </a:schemeClr>
            </a:outerShdw>
          </a:effectLst>
        </p:spPr>
      </p:pic>
      <p:pic>
        <p:nvPicPr>
          <p:cNvPr id="1027" name="Picture 3" descr="C:\Users\Tomas\Pictures\clamp_detail_pt.png"/>
          <p:cNvPicPr>
            <a:picLocks noChangeAspect="1" noChangeArrowheads="1"/>
          </p:cNvPicPr>
          <p:nvPr/>
        </p:nvPicPr>
        <p:blipFill>
          <a:blip r:embed="rId8" cstate="print"/>
          <a:srcRect/>
          <a:stretch>
            <a:fillRect/>
          </a:stretch>
        </p:blipFill>
        <p:spPr bwMode="auto">
          <a:xfrm>
            <a:off x="6629400" y="5562600"/>
            <a:ext cx="1981200" cy="1008832"/>
          </a:xfrm>
          <a:prstGeom prst="rect">
            <a:avLst/>
          </a:prstGeom>
          <a:noFill/>
          <a:ln>
            <a:solidFill>
              <a:schemeClr val="tx1"/>
            </a:solidFill>
          </a:ln>
          <a:effectLst>
            <a:outerShdw blurRad="241300" sx="104000" sy="104000" algn="ctr" rotWithShape="0">
              <a:schemeClr val="bg1">
                <a:alpha val="40000"/>
              </a:schemeClr>
            </a:outerShdw>
          </a:effectLst>
        </p:spPr>
      </p:pic>
      <p:sp>
        <p:nvSpPr>
          <p:cNvPr id="21" name="Oval 20"/>
          <p:cNvSpPr/>
          <p:nvPr/>
        </p:nvSpPr>
        <p:spPr bwMode="auto">
          <a:xfrm>
            <a:off x="3581400" y="3733800"/>
            <a:ext cx="838200" cy="457200"/>
          </a:xfrm>
          <a:prstGeom prst="ellipse">
            <a:avLst/>
          </a:prstGeom>
          <a:noFill/>
          <a:ln w="317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2" name="Straight Connector 21"/>
          <p:cNvCxnSpPr/>
          <p:nvPr/>
        </p:nvCxnSpPr>
        <p:spPr bwMode="auto">
          <a:xfrm rot="16200000" flipH="1">
            <a:off x="3279296" y="4327042"/>
            <a:ext cx="1510156" cy="884756"/>
          </a:xfrm>
          <a:prstGeom prst="line">
            <a:avLst/>
          </a:prstGeom>
          <a:solidFill>
            <a:schemeClr val="accent1"/>
          </a:solidFill>
          <a:ln w="9525" cap="flat" cmpd="sng" algn="ctr">
            <a:solidFill>
              <a:srgbClr val="00B050"/>
            </a:solidFill>
            <a:prstDash val="dash"/>
            <a:round/>
            <a:headEnd type="none" w="med" len="med"/>
            <a:tailEnd type="none" w="med" len="med"/>
          </a:ln>
          <a:effectLst/>
        </p:spPr>
      </p:cxnSp>
      <p:cxnSp>
        <p:nvCxnSpPr>
          <p:cNvPr id="25" name="Straight Connector 24"/>
          <p:cNvCxnSpPr/>
          <p:nvPr/>
        </p:nvCxnSpPr>
        <p:spPr bwMode="auto">
          <a:xfrm>
            <a:off x="4305471" y="3805216"/>
            <a:ext cx="2209629" cy="1738334"/>
          </a:xfrm>
          <a:prstGeom prst="line">
            <a:avLst/>
          </a:prstGeom>
          <a:solidFill>
            <a:schemeClr val="accent1"/>
          </a:solidFill>
          <a:ln w="9525" cap="flat" cmpd="sng" algn="ctr">
            <a:solidFill>
              <a:srgbClr val="00B050"/>
            </a:solidFill>
            <a:prstDash val="dash"/>
            <a:round/>
            <a:headEnd type="none" w="med" len="med"/>
            <a:tailEnd type="none" w="med" len="med"/>
          </a:ln>
          <a:effectLst/>
        </p:spPr>
      </p:cxnSp>
      <p:sp>
        <p:nvSpPr>
          <p:cNvPr id="39" name="Oval 38"/>
          <p:cNvSpPr/>
          <p:nvPr/>
        </p:nvSpPr>
        <p:spPr bwMode="auto">
          <a:xfrm>
            <a:off x="7620000" y="3733800"/>
            <a:ext cx="838200" cy="457200"/>
          </a:xfrm>
          <a:prstGeom prst="ellipse">
            <a:avLst/>
          </a:prstGeom>
          <a:noFill/>
          <a:ln w="317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0" name="Straight Connector 39"/>
          <p:cNvCxnSpPr/>
          <p:nvPr/>
        </p:nvCxnSpPr>
        <p:spPr bwMode="auto">
          <a:xfrm rot="5400000">
            <a:off x="6305755" y="4230227"/>
            <a:ext cx="1645136" cy="1004377"/>
          </a:xfrm>
          <a:prstGeom prst="line">
            <a:avLst/>
          </a:prstGeom>
          <a:solidFill>
            <a:schemeClr val="accent1"/>
          </a:solidFill>
          <a:ln w="9525" cap="flat" cmpd="sng" algn="ctr">
            <a:solidFill>
              <a:srgbClr val="00B050"/>
            </a:solidFill>
            <a:prstDash val="dash"/>
            <a:round/>
            <a:headEnd type="none" w="med" len="med"/>
            <a:tailEnd type="none" w="med" len="med"/>
          </a:ln>
          <a:effectLst/>
        </p:spPr>
      </p:cxnSp>
      <p:cxnSp>
        <p:nvCxnSpPr>
          <p:cNvPr id="41" name="Straight Connector 40"/>
          <p:cNvCxnSpPr/>
          <p:nvPr/>
        </p:nvCxnSpPr>
        <p:spPr bwMode="auto">
          <a:xfrm rot="16200000" flipH="1">
            <a:off x="7725833" y="4665862"/>
            <a:ext cx="1616870" cy="167904"/>
          </a:xfrm>
          <a:prstGeom prst="line">
            <a:avLst/>
          </a:prstGeom>
          <a:solidFill>
            <a:schemeClr val="accent1"/>
          </a:solidFill>
          <a:ln w="9525" cap="flat" cmpd="sng" algn="ctr">
            <a:solidFill>
              <a:srgbClr val="00B050"/>
            </a:solidFill>
            <a:prstDash val="dash"/>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xEl>
                                              <p:pRg st="1" end="1"/>
                                            </p:txEl>
                                          </p:spTgt>
                                        </p:tgtEl>
                                        <p:attrNameLst>
                                          <p:attrName>style.visibility</p:attrName>
                                        </p:attrNameLst>
                                      </p:cBhvr>
                                      <p:to>
                                        <p:strVal val="visible"/>
                                      </p:to>
                                    </p:set>
                                    <p:animEffect transition="in" filter="fade">
                                      <p:cBhvr>
                                        <p:cTn id="30" dur="500"/>
                                        <p:tgtEl>
                                          <p:spTgt spid="32">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par>
                                <p:cTn id="34" presetID="10"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1"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4"/>
            <a:ext cx="8229600" cy="5514976"/>
          </a:xfrm>
        </p:spPr>
        <p:txBody>
          <a:bodyPr/>
          <a:lstStyle/>
          <a:p>
            <a:endParaRPr lang="en-US" dirty="0" smtClean="0"/>
          </a:p>
          <a:p>
            <a:r>
              <a:rPr lang="en-US" dirty="0" smtClean="0"/>
              <a:t>Good for local inter-reflections</a:t>
            </a:r>
          </a:p>
          <a:p>
            <a:endParaRPr lang="en-US" dirty="0" smtClean="0"/>
          </a:p>
          <a:p>
            <a:r>
              <a:rPr lang="en-US" dirty="0" smtClean="0"/>
              <a:t>Really useful only when used in conjunction with a separate “global” solution</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36</a:t>
            </a:fld>
            <a:endParaRPr lang="en-US" dirty="0">
              <a:solidFill>
                <a:srgbClr val="FFFFFF"/>
              </a:solidFill>
            </a:endParaRPr>
          </a:p>
        </p:txBody>
      </p:sp>
      <p:sp>
        <p:nvSpPr>
          <p:cNvPr id="4" name="Title 3"/>
          <p:cNvSpPr>
            <a:spLocks noGrp="1"/>
          </p:cNvSpPr>
          <p:nvPr>
            <p:ph type="title"/>
          </p:nvPr>
        </p:nvSpPr>
        <p:spPr/>
        <p:txBody>
          <a:bodyPr/>
          <a:lstStyle/>
          <a:p>
            <a:r>
              <a:rPr lang="cs-CZ" dirty="0" err="1" smtClean="0"/>
              <a:t>Local</a:t>
            </a:r>
            <a:r>
              <a:rPr lang="cs-CZ" dirty="0" smtClean="0"/>
              <a:t> </a:t>
            </a:r>
            <a:r>
              <a:rPr lang="en-US" dirty="0" smtClean="0"/>
              <a:t>VPLs </a:t>
            </a:r>
            <a:r>
              <a:rPr lang="cs-CZ" dirty="0" smtClean="0"/>
              <a:t>– </a:t>
            </a:r>
            <a:r>
              <a:rPr lang="en-US" dirty="0" smtClean="0"/>
              <a:t>Conclusions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pic>
        <p:nvPicPr>
          <p:cNvPr id="5" name="Picture 2" descr="D:\School\!PhD\Cornell\projects\render2010\paper\fig\new_results\Fig8\tab\lq\tab_our_lq-01.png"/>
          <p:cNvPicPr>
            <a:picLocks noGrp="1" noChangeAspect="1" noChangeArrowheads="1"/>
          </p:cNvPicPr>
          <p:nvPr>
            <p:ph idx="1"/>
          </p:nvPr>
        </p:nvPicPr>
        <p:blipFill>
          <a:blip r:embed="rId3" cstate="print"/>
          <a:stretch>
            <a:fillRect/>
          </a:stretch>
        </p:blipFill>
        <p:spPr bwMode="auto">
          <a:xfrm>
            <a:off x="1758421" y="1570831"/>
            <a:ext cx="5627159" cy="4220369"/>
          </a:xfrm>
          <a:prstGeom prst="rect">
            <a:avLst/>
          </a:prstGeom>
          <a:noFill/>
          <a:ln>
            <a:solidFill>
              <a:schemeClr val="tx1"/>
            </a:solidFill>
          </a:ln>
          <a:effectLst>
            <a:outerShdw blurRad="241300" sx="104000" sy="104000" algn="ctr" rotWithShape="0">
              <a:schemeClr val="bg1">
                <a:alpha val="40000"/>
              </a:scheme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cs-CZ"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a:t>
            </a:fld>
            <a:endParaRPr lang="en-US" dirty="0">
              <a:solidFill>
                <a:srgbClr val="FFFFFF"/>
              </a:solidFill>
            </a:endParaRPr>
          </a:p>
        </p:txBody>
      </p:sp>
      <p:sp>
        <p:nvSpPr>
          <p:cNvPr id="4" name="Title 3"/>
          <p:cNvSpPr>
            <a:spLocks noGrp="1"/>
          </p:cNvSpPr>
          <p:nvPr>
            <p:ph type="title"/>
          </p:nvPr>
        </p:nvSpPr>
        <p:spPr/>
        <p:txBody>
          <a:bodyPr/>
          <a:lstStyle/>
          <a:p>
            <a:r>
              <a:rPr lang="en-US" dirty="0" smtClean="0"/>
              <a:t>Example: Large environments </a:t>
            </a:r>
            <a:endParaRPr lang="cs-CZ" dirty="0"/>
          </a:p>
        </p:txBody>
      </p:sp>
      <p:grpSp>
        <p:nvGrpSpPr>
          <p:cNvPr id="23" name="Group 22"/>
          <p:cNvGrpSpPr/>
          <p:nvPr/>
        </p:nvGrpSpPr>
        <p:grpSpPr>
          <a:xfrm>
            <a:off x="457200" y="2123420"/>
            <a:ext cx="3733800" cy="3422815"/>
            <a:chOff x="457200" y="2730335"/>
            <a:chExt cx="3733800" cy="3422815"/>
          </a:xfrm>
        </p:grpSpPr>
        <p:sp>
          <p:nvSpPr>
            <p:cNvPr id="5" name="Rectangle 4"/>
            <p:cNvSpPr/>
            <p:nvPr/>
          </p:nvSpPr>
          <p:spPr bwMode="auto">
            <a:xfrm>
              <a:off x="457200" y="2730335"/>
              <a:ext cx="3733800" cy="342281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47700" y="2879642"/>
              <a:ext cx="3352800" cy="3124200"/>
            </a:xfrm>
            <a:prstGeom prst="rect">
              <a:avLst/>
            </a:prstGeom>
            <a:no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47700" y="454627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cs-CZ">
                <a:latin typeface="Arial" charset="0"/>
              </a:endParaRPr>
            </a:p>
          </p:txBody>
        </p:sp>
        <p:grpSp>
          <p:nvGrpSpPr>
            <p:cNvPr id="8" name="Group 7"/>
            <p:cNvGrpSpPr/>
            <p:nvPr/>
          </p:nvGrpSpPr>
          <p:grpSpPr>
            <a:xfrm rot="16729596">
              <a:off x="1315744" y="5562956"/>
              <a:ext cx="410270" cy="310046"/>
              <a:chOff x="1848343" y="5082810"/>
              <a:chExt cx="410270" cy="310046"/>
            </a:xfrm>
            <a:effectLst>
              <a:outerShdw blurRad="50800" dist="38100" dir="2700000" algn="tl" rotWithShape="0">
                <a:prstClr val="black">
                  <a:alpha val="40000"/>
                </a:prstClr>
              </a:outerShdw>
            </a:effectLst>
          </p:grpSpPr>
          <p:sp>
            <p:nvSpPr>
              <p:cNvPr id="13" name="Isosceles Triangle 12"/>
              <p:cNvSpPr/>
              <p:nvPr/>
            </p:nvSpPr>
            <p:spPr>
              <a:xfrm rot="18813857">
                <a:off x="1904289" y="5038532"/>
                <a:ext cx="298378" cy="41027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14" name="Rectangle 13"/>
              <p:cNvSpPr/>
              <p:nvPr/>
            </p:nvSpPr>
            <p:spPr>
              <a:xfrm rot="2611039">
                <a:off x="1877179" y="5082810"/>
                <a:ext cx="194783" cy="173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18" name="Sun 17"/>
            <p:cNvSpPr/>
            <p:nvPr/>
          </p:nvSpPr>
          <p:spPr>
            <a:xfrm>
              <a:off x="1887031" y="2993357"/>
              <a:ext cx="493138" cy="493138"/>
            </a:xfrm>
            <a:prstGeom prst="sun">
              <a:avLst/>
            </a:prstGeom>
            <a:solidFill>
              <a:srgbClr val="FFC000"/>
            </a:solidFill>
            <a:ln w="3175" cap="flat" cmpd="sng" algn="ctr">
              <a:solidFill>
                <a:srgbClr val="000000">
                  <a:alpha val="23922"/>
                </a:srgbClr>
              </a:solidFill>
              <a:prstDash val="solid"/>
            </a:ln>
            <a:effectLst>
              <a:outerShdw blurRad="50800" dist="38100" dir="2700000" algn="tl" rotWithShape="0">
                <a:prstClr val="black">
                  <a:alpha val="40000"/>
                </a:prstClr>
              </a:outerShdw>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 lastClr="FFFFFF"/>
                </a:solidFill>
                <a:effectLst>
                  <a:reflection blurRad="6350" stA="60000" endA="900" endPos="58000" dir="5400000" sy="-100000" algn="bl" rotWithShape="0"/>
                </a:effectLst>
                <a:uLnTx/>
                <a:uFillTx/>
                <a:latin typeface="Calibri"/>
                <a:ea typeface="+mn-ea"/>
                <a:cs typeface="+mn-cs"/>
              </a:endParaRPr>
            </a:p>
          </p:txBody>
        </p:sp>
        <p:sp>
          <p:nvSpPr>
            <p:cNvPr id="10" name="Rectangle 9"/>
            <p:cNvSpPr/>
            <p:nvPr/>
          </p:nvSpPr>
          <p:spPr bwMode="auto">
            <a:xfrm>
              <a:off x="1974521" y="4914900"/>
              <a:ext cx="1428750" cy="584013"/>
            </a:xfrm>
            <a:prstGeom prst="rect">
              <a:avLst/>
            </a:prstGeom>
            <a:solidFill>
              <a:schemeClr val="tx1">
                <a:lumMod val="6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133600" y="4698670"/>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3588394" y="5133154"/>
              <a:ext cx="685800" cy="45719"/>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114550" y="5079812"/>
              <a:ext cx="247650" cy="254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3048000" y="498774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2943225" y="5193693"/>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2698421" y="4968081"/>
              <a:ext cx="209344" cy="2059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2298270" y="2949787"/>
              <a:ext cx="129234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light source</a:t>
              </a:r>
              <a:endParaRPr lang="cs-CZ"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602687" y="5368592"/>
              <a:ext cx="89639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camera</a:t>
              </a:r>
              <a:endParaRPr lang="cs-CZ" dirty="0">
                <a:solidFill>
                  <a:schemeClr val="bg1"/>
                </a:solidFill>
                <a:effectLst>
                  <a:outerShdw blurRad="38100" dist="38100" dir="2700000" algn="tl">
                    <a:srgbClr val="000000">
                      <a:alpha val="43137"/>
                    </a:srgbClr>
                  </a:outerShdw>
                </a:effectLst>
              </a:endParaRPr>
            </a:p>
          </p:txBody>
        </p:sp>
        <p:sp>
          <p:nvSpPr>
            <p:cNvPr id="7" name="Rectangle 6"/>
            <p:cNvSpPr/>
            <p:nvPr/>
          </p:nvSpPr>
          <p:spPr bwMode="auto">
            <a:xfrm>
              <a:off x="1143000" y="3657600"/>
              <a:ext cx="2857500" cy="152400"/>
            </a:xfrm>
            <a:prstGeom prst="rect">
              <a:avLst/>
            </a:prstGeom>
            <a:pattFill prst="wdUpDiag">
              <a:fgClr>
                <a:schemeClr val="bg1">
                  <a:lumMod val="95000"/>
                  <a:lumOff val="5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sp>
        <p:nvSpPr>
          <p:cNvPr id="31" name="Text Box 9"/>
          <p:cNvSpPr txBox="1">
            <a:spLocks noChangeArrowheads="1"/>
          </p:cNvSpPr>
          <p:nvPr/>
        </p:nvSpPr>
        <p:spPr bwMode="auto">
          <a:xfrm>
            <a:off x="457200" y="1600200"/>
            <a:ext cx="3733799"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scene</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nvGrpSpPr>
          <p:cNvPr id="27" name="Group 26"/>
          <p:cNvGrpSpPr/>
          <p:nvPr/>
        </p:nvGrpSpPr>
        <p:grpSpPr>
          <a:xfrm>
            <a:off x="5046827" y="1076980"/>
            <a:ext cx="2801772" cy="2842505"/>
            <a:chOff x="5046827" y="1076980"/>
            <a:chExt cx="2801772" cy="284250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456" y="1135342"/>
              <a:ext cx="2784143" cy="2784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9"/>
            <p:cNvSpPr txBox="1">
              <a:spLocks noChangeArrowheads="1"/>
            </p:cNvSpPr>
            <p:nvPr/>
          </p:nvSpPr>
          <p:spPr bwMode="auto">
            <a:xfrm>
              <a:off x="5046827" y="1076980"/>
              <a:ext cx="2801772"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chemeClr val="tx1"/>
                    </a:solidFill>
                    <a:prstDash val="solid"/>
                  </a:ln>
                  <a:effectLst>
                    <a:outerShdw blurRad="63500" dir="3600000" algn="tl" rotWithShape="0">
                      <a:srgbClr val="000000">
                        <a:alpha val="70000"/>
                      </a:srgbClr>
                    </a:outerShdw>
                  </a:effectLst>
                  <a:ea typeface="+mn-ea"/>
                </a:rPr>
                <a:t>reference</a:t>
              </a:r>
              <a:endParaRPr lang="en-US" sz="2800" b="1" dirty="0">
                <a:ln w="18415" cmpd="sng">
                  <a:solidFill>
                    <a:schemeClr val="tx1"/>
                  </a:solidFill>
                  <a:prstDash val="solid"/>
                </a:ln>
                <a:effectLst>
                  <a:outerShdw blurRad="63500" dir="3600000" algn="tl" rotWithShape="0">
                    <a:srgbClr val="000000">
                      <a:alpha val="70000"/>
                    </a:srgbClr>
                  </a:outerShdw>
                </a:effectLst>
                <a:ea typeface="+mn-ea"/>
              </a:endParaRPr>
            </a:p>
          </p:txBody>
        </p:sp>
      </p:grpSp>
      <p:grpSp>
        <p:nvGrpSpPr>
          <p:cNvPr id="29" name="Group 28"/>
          <p:cNvGrpSpPr/>
          <p:nvPr/>
        </p:nvGrpSpPr>
        <p:grpSpPr>
          <a:xfrm>
            <a:off x="5046827" y="3958098"/>
            <a:ext cx="2819399" cy="2869658"/>
            <a:chOff x="5046827" y="3958098"/>
            <a:chExt cx="2819399" cy="2869658"/>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827" y="4008357"/>
              <a:ext cx="2819399" cy="2819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9"/>
            <p:cNvSpPr txBox="1">
              <a:spLocks noChangeArrowheads="1"/>
            </p:cNvSpPr>
            <p:nvPr/>
          </p:nvSpPr>
          <p:spPr bwMode="auto">
            <a:xfrm>
              <a:off x="5046827" y="3958098"/>
              <a:ext cx="2801772"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chemeClr val="tx1"/>
                    </a:solidFill>
                    <a:prstDash val="solid"/>
                  </a:ln>
                  <a:effectLst>
                    <a:outerShdw blurRad="63500" dir="3600000" algn="tl" rotWithShape="0">
                      <a:srgbClr val="000000">
                        <a:alpha val="70000"/>
                      </a:srgbClr>
                    </a:outerShdw>
                  </a:effectLst>
                  <a:ea typeface="+mn-ea"/>
                </a:rPr>
                <a:t>inst. </a:t>
              </a:r>
              <a:r>
                <a:rPr lang="en-US" sz="2800" b="1" dirty="0" err="1" smtClean="0">
                  <a:ln w="18415" cmpd="sng">
                    <a:solidFill>
                      <a:schemeClr val="tx1"/>
                    </a:solidFill>
                    <a:prstDash val="solid"/>
                  </a:ln>
                  <a:effectLst>
                    <a:outerShdw blurRad="63500" dir="3600000" algn="tl" rotWithShape="0">
                      <a:srgbClr val="000000">
                        <a:alpha val="70000"/>
                      </a:srgbClr>
                    </a:outerShdw>
                  </a:effectLst>
                  <a:ea typeface="+mn-ea"/>
                </a:rPr>
                <a:t>radiosity</a:t>
              </a:r>
              <a:endParaRPr lang="en-US" sz="2800" b="1" dirty="0">
                <a:ln w="18415" cmpd="sng">
                  <a:solidFill>
                    <a:schemeClr val="tx1"/>
                  </a:solidFill>
                  <a:prstDash val="solid"/>
                </a:ln>
                <a:effectLst>
                  <a:outerShdw blurRad="63500" dir="3600000" algn="tl" rotWithShape="0">
                    <a:srgbClr val="000000">
                      <a:alpha val="70000"/>
                    </a:srgbClr>
                  </a:outerShdw>
                </a:effectLst>
                <a:ea typeface="+mn-ea"/>
              </a:endParaRPr>
            </a:p>
          </p:txBody>
        </p:sp>
      </p:grpSp>
      <p:grpSp>
        <p:nvGrpSpPr>
          <p:cNvPr id="2048" name="Group 2047"/>
          <p:cNvGrpSpPr/>
          <p:nvPr/>
        </p:nvGrpSpPr>
        <p:grpSpPr>
          <a:xfrm>
            <a:off x="609600" y="2234341"/>
            <a:ext cx="3418643" cy="1751009"/>
            <a:chOff x="609600" y="2234341"/>
            <a:chExt cx="3418643" cy="1751009"/>
          </a:xfrm>
        </p:grpSpPr>
        <p:grpSp>
          <p:nvGrpSpPr>
            <p:cNvPr id="63" name="Group 62"/>
            <p:cNvGrpSpPr/>
            <p:nvPr/>
          </p:nvGrpSpPr>
          <p:grpSpPr>
            <a:xfrm>
              <a:off x="3817637" y="2470460"/>
              <a:ext cx="210606" cy="342332"/>
              <a:chOff x="2007989" y="1708067"/>
              <a:chExt cx="2335411" cy="3527607"/>
            </a:xfrm>
          </p:grpSpPr>
          <p:sp>
            <p:nvSpPr>
              <p:cNvPr id="64" name="Pie 63"/>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65" name="Isosceles Triangle 64"/>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66" name="Isosceles Triangle 65"/>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67" name="Isosceles Triangle 66"/>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68" name="Isosceles Triangle 67"/>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69" name="Group 68"/>
            <p:cNvGrpSpPr/>
            <p:nvPr/>
          </p:nvGrpSpPr>
          <p:grpSpPr>
            <a:xfrm rot="5400000">
              <a:off x="2351863" y="2829215"/>
              <a:ext cx="210606" cy="342332"/>
              <a:chOff x="2007989" y="1708067"/>
              <a:chExt cx="2335411" cy="3527607"/>
            </a:xfrm>
          </p:grpSpPr>
          <p:sp>
            <p:nvSpPr>
              <p:cNvPr id="70" name="Pie 69"/>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1" name="Isosceles Triangle 70"/>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2" name="Isosceles Triangle 71"/>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3" name="Isosceles Triangle 72"/>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4" name="Isosceles Triangle 73"/>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75" name="Group 74"/>
            <p:cNvGrpSpPr/>
            <p:nvPr/>
          </p:nvGrpSpPr>
          <p:grpSpPr>
            <a:xfrm rot="5400000">
              <a:off x="1933331" y="2827067"/>
              <a:ext cx="210606" cy="342332"/>
              <a:chOff x="2007989" y="1708067"/>
              <a:chExt cx="2335411" cy="3527607"/>
            </a:xfrm>
          </p:grpSpPr>
          <p:sp>
            <p:nvSpPr>
              <p:cNvPr id="76" name="Pie 75"/>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7" name="Isosceles Triangle 7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8" name="Isosceles Triangle 7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9" name="Isosceles Triangle 78"/>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0" name="Isosceles Triangle 79"/>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81" name="Group 80"/>
            <p:cNvGrpSpPr/>
            <p:nvPr/>
          </p:nvGrpSpPr>
          <p:grpSpPr>
            <a:xfrm rot="5400000">
              <a:off x="1476131" y="2829737"/>
              <a:ext cx="210606" cy="342332"/>
              <a:chOff x="2007989" y="1708067"/>
              <a:chExt cx="2335411" cy="3527607"/>
            </a:xfrm>
          </p:grpSpPr>
          <p:sp>
            <p:nvSpPr>
              <p:cNvPr id="82" name="Pie 81"/>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3" name="Isosceles Triangle 82"/>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4" name="Isosceles Triangle 83"/>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5" name="Isosceles Triangle 84"/>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6" name="Isosceles Triangle 85"/>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87" name="Group 86"/>
            <p:cNvGrpSpPr/>
            <p:nvPr/>
          </p:nvGrpSpPr>
          <p:grpSpPr>
            <a:xfrm rot="5400000">
              <a:off x="3381131" y="2829737"/>
              <a:ext cx="210606" cy="342332"/>
              <a:chOff x="2007989" y="1708067"/>
              <a:chExt cx="2335411" cy="3527607"/>
            </a:xfrm>
          </p:grpSpPr>
          <p:sp>
            <p:nvSpPr>
              <p:cNvPr id="88" name="Pie 87"/>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9" name="Isosceles Triangle 88"/>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0" name="Isosceles Triangle 89"/>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1" name="Isosceles Triangle 90"/>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2" name="Isosceles Triangle 91"/>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93" name="Group 92"/>
            <p:cNvGrpSpPr/>
            <p:nvPr/>
          </p:nvGrpSpPr>
          <p:grpSpPr>
            <a:xfrm rot="16200000" flipV="1">
              <a:off x="2961463" y="2168478"/>
              <a:ext cx="210606" cy="342332"/>
              <a:chOff x="2007989" y="1708067"/>
              <a:chExt cx="2335411" cy="3527607"/>
            </a:xfrm>
          </p:grpSpPr>
          <p:sp>
            <p:nvSpPr>
              <p:cNvPr id="94" name="Pie 93"/>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5" name="Isosceles Triangle 94"/>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6" name="Isosceles Triangle 95"/>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7" name="Isosceles Triangle 96"/>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8" name="Isosceles Triangle 97"/>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99" name="Group 98"/>
            <p:cNvGrpSpPr/>
            <p:nvPr/>
          </p:nvGrpSpPr>
          <p:grpSpPr>
            <a:xfrm rot="16200000" flipV="1">
              <a:off x="2243383" y="2169768"/>
              <a:ext cx="210606" cy="342332"/>
              <a:chOff x="2007989" y="1708067"/>
              <a:chExt cx="2335411" cy="3527607"/>
            </a:xfrm>
          </p:grpSpPr>
          <p:sp>
            <p:nvSpPr>
              <p:cNvPr id="100" name="Pie 99"/>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1" name="Isosceles Triangle 100"/>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2" name="Isosceles Triangle 101"/>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3" name="Isosceles Triangle 102"/>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4" name="Isosceles Triangle 103"/>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05" name="Group 104"/>
            <p:cNvGrpSpPr/>
            <p:nvPr/>
          </p:nvGrpSpPr>
          <p:grpSpPr>
            <a:xfrm rot="16200000" flipV="1">
              <a:off x="1657045" y="2170973"/>
              <a:ext cx="210606" cy="342332"/>
              <a:chOff x="2007989" y="1708067"/>
              <a:chExt cx="2335411" cy="3527607"/>
            </a:xfrm>
          </p:grpSpPr>
          <p:sp>
            <p:nvSpPr>
              <p:cNvPr id="106" name="Pie 105"/>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7" name="Isosceles Triangle 10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8" name="Isosceles Triangle 10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9" name="Isosceles Triangle 108"/>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0" name="Isosceles Triangle 109"/>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11" name="Group 110"/>
            <p:cNvGrpSpPr/>
            <p:nvPr/>
          </p:nvGrpSpPr>
          <p:grpSpPr>
            <a:xfrm flipH="1">
              <a:off x="609600" y="2362200"/>
              <a:ext cx="210606" cy="342332"/>
              <a:chOff x="2007989" y="1708067"/>
              <a:chExt cx="2335411" cy="3527607"/>
            </a:xfrm>
          </p:grpSpPr>
          <p:sp>
            <p:nvSpPr>
              <p:cNvPr id="112" name="Pie 111"/>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3" name="Isosceles Triangle 112"/>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4" name="Isosceles Triangle 113"/>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5" name="Isosceles Triangle 114"/>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6" name="Isosceles Triangle 115"/>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17" name="Group 116"/>
            <p:cNvGrpSpPr/>
            <p:nvPr/>
          </p:nvGrpSpPr>
          <p:grpSpPr>
            <a:xfrm flipH="1">
              <a:off x="609600" y="3352800"/>
              <a:ext cx="210606" cy="342332"/>
              <a:chOff x="2007989" y="1708067"/>
              <a:chExt cx="2335411" cy="3527607"/>
            </a:xfrm>
          </p:grpSpPr>
          <p:sp>
            <p:nvSpPr>
              <p:cNvPr id="118" name="Pie 117"/>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19" name="Isosceles Triangle 118"/>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0" name="Isosceles Triangle 119"/>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1" name="Isosceles Triangle 120"/>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22" name="Isosceles Triangle 121"/>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29" name="Group 128"/>
            <p:cNvGrpSpPr/>
            <p:nvPr/>
          </p:nvGrpSpPr>
          <p:grpSpPr>
            <a:xfrm rot="5400000">
              <a:off x="1208863" y="3708881"/>
              <a:ext cx="210606" cy="342332"/>
              <a:chOff x="2007989" y="1708067"/>
              <a:chExt cx="2335411" cy="3527607"/>
            </a:xfrm>
          </p:grpSpPr>
          <p:sp>
            <p:nvSpPr>
              <p:cNvPr id="130" name="Pie 129"/>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1" name="Isosceles Triangle 130"/>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2" name="Isosceles Triangle 131"/>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3" name="Isosceles Triangle 132"/>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4" name="Isosceles Triangle 133"/>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nvGrpSpPr>
            <p:cNvPr id="135" name="Group 134"/>
            <p:cNvGrpSpPr/>
            <p:nvPr/>
          </p:nvGrpSpPr>
          <p:grpSpPr>
            <a:xfrm rot="16200000" flipV="1">
              <a:off x="2730159" y="3076331"/>
              <a:ext cx="210606" cy="342332"/>
              <a:chOff x="2007989" y="1708067"/>
              <a:chExt cx="2335411" cy="3527607"/>
            </a:xfrm>
          </p:grpSpPr>
          <p:sp>
            <p:nvSpPr>
              <p:cNvPr id="136" name="Pie 135"/>
              <p:cNvSpPr/>
              <p:nvPr/>
            </p:nvSpPr>
            <p:spPr bwMode="auto">
              <a:xfrm>
                <a:off x="3200400" y="2895600"/>
                <a:ext cx="1143000" cy="1143000"/>
              </a:xfrm>
              <a:prstGeom prst="pie">
                <a:avLst>
                  <a:gd name="adj1" fmla="val 5358226"/>
                  <a:gd name="adj2" fmla="val 1620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7" name="Isosceles Triangle 136"/>
              <p:cNvSpPr/>
              <p:nvPr/>
            </p:nvSpPr>
            <p:spPr bwMode="auto">
              <a:xfrm rot="20167099">
                <a:off x="3049655" y="1708067"/>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8" name="Isosceles Triangle 137"/>
              <p:cNvSpPr/>
              <p:nvPr/>
            </p:nvSpPr>
            <p:spPr bwMode="auto">
              <a:xfrm rot="17630121">
                <a:off x="2327460" y="2443860"/>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9" name="Isosceles Triangle 138"/>
              <p:cNvSpPr/>
              <p:nvPr/>
            </p:nvSpPr>
            <p:spPr bwMode="auto">
              <a:xfrm rot="3969879" flipV="1">
                <a:off x="2312789" y="350821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0" name="Isosceles Triangle 139"/>
              <p:cNvSpPr/>
              <p:nvPr/>
            </p:nvSpPr>
            <p:spPr bwMode="auto">
              <a:xfrm rot="1432901" flipV="1">
                <a:off x="3050986" y="4245074"/>
                <a:ext cx="381000" cy="990600"/>
              </a:xfrm>
              <a:prstGeom prs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grpSp>
      </p:grpSp>
      <p:sp>
        <p:nvSpPr>
          <p:cNvPr id="123" name="TextBox 122"/>
          <p:cNvSpPr txBox="1"/>
          <p:nvPr/>
        </p:nvSpPr>
        <p:spPr>
          <a:xfrm>
            <a:off x="56864" y="6469040"/>
            <a:ext cx="4735976" cy="338554"/>
          </a:xfrm>
          <a:prstGeom prst="rect">
            <a:avLst/>
          </a:prstGeom>
          <a:noFill/>
        </p:spPr>
        <p:txBody>
          <a:bodyPr wrap="none" rtlCol="0">
            <a:spAutoFit/>
          </a:bodyPr>
          <a:lstStyle/>
          <a:p>
            <a:r>
              <a:rPr lang="en-US" sz="1600" dirty="0" smtClean="0"/>
              <a:t>Images courtesy  of Ben Segovia and Bernard P</a:t>
            </a:r>
            <a:r>
              <a:rPr lang="cs-CZ" sz="1600" dirty="0" err="1" smtClean="0"/>
              <a:t>éroche</a:t>
            </a:r>
            <a:endParaRPr lang="cs-CZ" sz="1600" dirty="0"/>
          </a:p>
        </p:txBody>
      </p:sp>
    </p:spTree>
    <p:extLst>
      <p:ext uri="{BB962C8B-B14F-4D97-AF65-F5344CB8AC3E}">
        <p14:creationId xmlns:p14="http://schemas.microsoft.com/office/powerpoint/2010/main" val="31259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dirty="0"/>
          </a:p>
        </p:txBody>
      </p:sp>
      <p:sp>
        <p:nvSpPr>
          <p:cNvPr id="16387" name="Title 3"/>
          <p:cNvSpPr>
            <a:spLocks noGrp="1"/>
          </p:cNvSpPr>
          <p:nvPr>
            <p:ph type="title"/>
          </p:nvPr>
        </p:nvSpPr>
        <p:spPr>
          <a:xfrm>
            <a:off x="26988" y="85725"/>
            <a:ext cx="9117012" cy="857250"/>
          </a:xfrm>
        </p:spPr>
        <p:txBody>
          <a:bodyPr/>
          <a:lstStyle/>
          <a:p>
            <a:r>
              <a:rPr lang="en-US" dirty="0" smtClean="0"/>
              <a:t>Example: Local light inter-reflections</a:t>
            </a:r>
          </a:p>
        </p:txBody>
      </p:sp>
      <p:pic>
        <p:nvPicPr>
          <p:cNvPr id="16389" name="Picture 12" descr="C:\devel\workspace\giperception\talk\tomkitchen\large\giperception-slides-pt.png"/>
          <p:cNvPicPr>
            <a:picLocks noChangeAspect="1" noChangeArrowheads="1"/>
          </p:cNvPicPr>
          <p:nvPr/>
        </p:nvPicPr>
        <p:blipFill>
          <a:blip r:embed="rId3" cstate="print"/>
          <a:srcRect l="30000" r="13125"/>
          <a:stretch>
            <a:fillRect/>
          </a:stretch>
        </p:blipFill>
        <p:spPr bwMode="auto">
          <a:xfrm>
            <a:off x="3048000" y="1295400"/>
            <a:ext cx="2981674" cy="3931920"/>
          </a:xfrm>
          <a:prstGeom prst="rect">
            <a:avLst/>
          </a:prstGeom>
          <a:noFill/>
          <a:ln w="9525">
            <a:solidFill>
              <a:schemeClr val="tx1"/>
            </a:solidFill>
            <a:miter lim="800000"/>
            <a:headEnd/>
            <a:tailEnd/>
          </a:ln>
        </p:spPr>
      </p:pic>
      <p:grpSp>
        <p:nvGrpSpPr>
          <p:cNvPr id="3" name="Group 17"/>
          <p:cNvGrpSpPr/>
          <p:nvPr/>
        </p:nvGrpSpPr>
        <p:grpSpPr>
          <a:xfrm>
            <a:off x="6096000" y="1219200"/>
            <a:ext cx="3048000" cy="5201453"/>
            <a:chOff x="4838653" y="1295400"/>
            <a:chExt cx="3048000" cy="5201453"/>
          </a:xfrm>
        </p:grpSpPr>
        <p:sp>
          <p:nvSpPr>
            <p:cNvPr id="16392" name="TextBox 11"/>
            <p:cNvSpPr txBox="1">
              <a:spLocks noChangeArrowheads="1"/>
            </p:cNvSpPr>
            <p:nvPr/>
          </p:nvSpPr>
          <p:spPr bwMode="auto">
            <a:xfrm>
              <a:off x="4838653" y="5450413"/>
              <a:ext cx="3048000" cy="1046440"/>
            </a:xfrm>
            <a:prstGeom prst="rect">
              <a:avLst/>
            </a:prstGeom>
            <a:noFill/>
            <a:ln w="9525">
              <a:noFill/>
              <a:miter lim="800000"/>
              <a:headEnd/>
              <a:tailEnd/>
            </a:ln>
          </p:spPr>
          <p:txBody>
            <a:bodyPr wrap="square">
              <a:spAutoFit/>
            </a:bodyPr>
            <a:lstStyle/>
            <a:p>
              <a:pPr algn="ctr"/>
              <a:r>
                <a:rPr lang="en-US" sz="3100" b="1" dirty="0">
                  <a:ln>
                    <a:solidFill>
                      <a:srgbClr val="FFC000"/>
                    </a:solidFill>
                  </a:ln>
                  <a:solidFill>
                    <a:srgbClr val="FFC000"/>
                  </a:solidFill>
                </a:rPr>
                <a:t>n</a:t>
              </a:r>
              <a:r>
                <a:rPr lang="en-US" sz="3100" b="1" dirty="0" smtClean="0">
                  <a:ln>
                    <a:solidFill>
                      <a:srgbClr val="FFC000"/>
                    </a:solidFill>
                  </a:ln>
                  <a:solidFill>
                    <a:srgbClr val="FFC000"/>
                  </a:solidFill>
                  <a:effectLst/>
                </a:rPr>
                <a:t>o local </a:t>
              </a:r>
              <a:r>
                <a:rPr lang="en-US" sz="3100" b="1" dirty="0" smtClean="0">
                  <a:ln>
                    <a:solidFill>
                      <a:srgbClr val="FFC000"/>
                    </a:solidFill>
                  </a:ln>
                  <a:solidFill>
                    <a:srgbClr val="FFC000"/>
                  </a:solidFill>
                </a:rPr>
                <a:t>light inter-reflections</a:t>
              </a:r>
              <a:endParaRPr lang="en-US" sz="2400" i="1" dirty="0">
                <a:solidFill>
                  <a:schemeClr val="bg2">
                    <a:lumMod val="60000"/>
                    <a:lumOff val="40000"/>
                  </a:schemeClr>
                </a:solidFill>
                <a:effectLst/>
              </a:endParaRPr>
            </a:p>
          </p:txBody>
        </p:sp>
        <p:pic>
          <p:nvPicPr>
            <p:cNvPr id="16398" name="Picture 14" descr="C:\devel\workspace\giperception\talk\tomkitchen\large\giperception-slides-vpl-c0.04.png"/>
            <p:cNvPicPr>
              <a:picLocks noChangeAspect="1" noChangeArrowheads="1"/>
            </p:cNvPicPr>
            <p:nvPr/>
          </p:nvPicPr>
          <p:blipFill>
            <a:blip r:embed="rId4" cstate="print"/>
            <a:srcRect l="30000" r="13125"/>
            <a:stretch>
              <a:fillRect/>
            </a:stretch>
          </p:blipFill>
          <p:spPr bwMode="auto">
            <a:xfrm>
              <a:off x="4838653" y="1371600"/>
              <a:ext cx="2981739" cy="3931920"/>
            </a:xfrm>
            <a:prstGeom prst="rect">
              <a:avLst/>
            </a:prstGeom>
            <a:noFill/>
            <a:ln>
              <a:solidFill>
                <a:schemeClr val="tx1"/>
              </a:solidFill>
            </a:ln>
            <a:effectLst>
              <a:outerShdw blurRad="50800" dist="38100" dir="13500000" algn="br" rotWithShape="0">
                <a:prstClr val="black">
                  <a:alpha val="40000"/>
                </a:prstClr>
              </a:outerShdw>
            </a:effectLst>
          </p:spPr>
        </p:pic>
        <p:sp>
          <p:nvSpPr>
            <p:cNvPr id="12" name="Text Box 9"/>
            <p:cNvSpPr txBox="1">
              <a:spLocks noChangeArrowheads="1"/>
            </p:cNvSpPr>
            <p:nvPr/>
          </p:nvSpPr>
          <p:spPr bwMode="auto">
            <a:xfrm>
              <a:off x="4838654" y="1295400"/>
              <a:ext cx="2971800" cy="523220"/>
            </a:xfrm>
            <a:prstGeom prst="rect">
              <a:avLst/>
            </a:prstGeom>
            <a:noFill/>
            <a:ln w="9525">
              <a:noFill/>
              <a:miter lim="800000"/>
              <a:headEnd/>
              <a:tailEnd/>
            </a:ln>
            <a:effectLst/>
          </p:spPr>
          <p:txBody>
            <a:bodyPr wrap="square" lIns="0" rIns="0">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clamping</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sp>
        <p:nvSpPr>
          <p:cNvPr id="14" name="Text Box 9"/>
          <p:cNvSpPr txBox="1">
            <a:spLocks noChangeArrowheads="1"/>
          </p:cNvSpPr>
          <p:nvPr/>
        </p:nvSpPr>
        <p:spPr bwMode="auto">
          <a:xfrm>
            <a:off x="30480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reference</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nvGrpSpPr>
          <p:cNvPr id="4" name="Group 16"/>
          <p:cNvGrpSpPr/>
          <p:nvPr/>
        </p:nvGrpSpPr>
        <p:grpSpPr>
          <a:xfrm>
            <a:off x="0" y="1219200"/>
            <a:ext cx="2981761" cy="4724400"/>
            <a:chOff x="2019300" y="1219200"/>
            <a:chExt cx="2981761" cy="4724400"/>
          </a:xfrm>
        </p:grpSpPr>
        <p:sp>
          <p:nvSpPr>
            <p:cNvPr id="16394" name="TextBox 11"/>
            <p:cNvSpPr txBox="1">
              <a:spLocks noChangeArrowheads="1"/>
            </p:cNvSpPr>
            <p:nvPr/>
          </p:nvSpPr>
          <p:spPr bwMode="auto">
            <a:xfrm>
              <a:off x="2019300" y="5374213"/>
              <a:ext cx="2971800" cy="569387"/>
            </a:xfrm>
            <a:prstGeom prst="rect">
              <a:avLst/>
            </a:prstGeom>
            <a:noFill/>
            <a:ln w="9525">
              <a:noFill/>
              <a:miter lim="800000"/>
              <a:headEnd/>
              <a:tailEnd/>
            </a:ln>
          </p:spPr>
          <p:txBody>
            <a:bodyPr wrap="square">
              <a:spAutoFit/>
            </a:bodyPr>
            <a:lstStyle/>
            <a:p>
              <a:pPr algn="ctr"/>
              <a:r>
                <a:rPr lang="en-US" sz="3100" b="1" dirty="0" smtClean="0">
                  <a:ln>
                    <a:solidFill>
                      <a:srgbClr val="FFC000"/>
                    </a:solidFill>
                  </a:ln>
                  <a:solidFill>
                    <a:srgbClr val="FFC000"/>
                  </a:solidFill>
                  <a:effectLst/>
                </a:rPr>
                <a:t>artifacts</a:t>
              </a:r>
            </a:p>
          </p:txBody>
        </p:sp>
        <p:pic>
          <p:nvPicPr>
            <p:cNvPr id="2" name="Picture 13" descr="C:\devel\workspace\giperception\talk\tomkitchen\large\giperception-slides-vpl-c0.png"/>
            <p:cNvPicPr>
              <a:picLocks noChangeAspect="1" noChangeArrowheads="1"/>
            </p:cNvPicPr>
            <p:nvPr/>
          </p:nvPicPr>
          <p:blipFill>
            <a:blip r:embed="rId5" cstate="print"/>
            <a:srcRect l="30000" r="13125"/>
            <a:stretch>
              <a:fillRect/>
            </a:stretch>
          </p:blipFill>
          <p:spPr bwMode="auto">
            <a:xfrm>
              <a:off x="2019320" y="1295400"/>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13" name="Text Box 9"/>
            <p:cNvSpPr txBox="1">
              <a:spLocks noChangeArrowheads="1"/>
            </p:cNvSpPr>
            <p:nvPr/>
          </p:nvSpPr>
          <p:spPr bwMode="auto">
            <a:xfrm>
              <a:off x="20193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nstant </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radiosity</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sp>
        <p:nvSpPr>
          <p:cNvPr id="16" name="Slide Number Placeholder 2"/>
          <p:cNvSpPr>
            <a:spLocks noGrp="1"/>
          </p:cNvSpPr>
          <p:nvPr>
            <p:ph type="sldNum" sz="quarter" idx="11"/>
          </p:nvPr>
        </p:nvSpPr>
        <p:spPr>
          <a:xfrm>
            <a:off x="7010400" y="6477000"/>
            <a:ext cx="2133600" cy="381000"/>
          </a:xfrm>
        </p:spPr>
        <p:txBody>
          <a:bodyPr/>
          <a:lstStyle/>
          <a:p>
            <a:pPr>
              <a:defRPr/>
            </a:pPr>
            <a:fld id="{436069EF-2218-4AB1-8D37-562BB864C219}" type="slidenum">
              <a:rPr lang="en-US" smtClean="0">
                <a:solidFill>
                  <a:srgbClr val="FFFFFF"/>
                </a:solidFill>
              </a:rPr>
              <a:pPr>
                <a:defRPr/>
              </a:pPr>
              <a:t>5</a:t>
            </a:fld>
            <a:endParaRPr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686800" cy="5011738"/>
          </a:xfrm>
        </p:spPr>
        <p:txBody>
          <a:bodyPr>
            <a:normAutofit/>
          </a:bodyPr>
          <a:lstStyle/>
          <a:p>
            <a:endParaRPr lang="en-US" dirty="0" smtClean="0"/>
          </a:p>
          <a:p>
            <a:r>
              <a:rPr lang="en-US" dirty="0" smtClean="0"/>
              <a:t>Purpose</a:t>
            </a:r>
          </a:p>
          <a:p>
            <a:pPr lvl="1"/>
            <a:r>
              <a:rPr lang="en-US" dirty="0" smtClean="0"/>
              <a:t>Ensure VPLs end up where needed</a:t>
            </a:r>
          </a:p>
          <a:p>
            <a:endParaRPr lang="en-US" dirty="0" smtClean="0"/>
          </a:p>
          <a:p>
            <a:r>
              <a:rPr lang="en-US" dirty="0" smtClean="0"/>
              <a:t>Approaches</a:t>
            </a:r>
          </a:p>
          <a:p>
            <a:pPr lvl="1"/>
            <a:r>
              <a:rPr lang="en-US" dirty="0" smtClean="0"/>
              <a:t>Rejection of unimportant VPLs</a:t>
            </a:r>
          </a:p>
          <a:p>
            <a:pPr lvl="1"/>
            <a:r>
              <a:rPr lang="en-US" dirty="0" smtClean="0"/>
              <a:t>Metropolis sampling for VPL distribution</a:t>
            </a:r>
          </a:p>
          <a:p>
            <a:pPr lvl="1"/>
            <a:r>
              <a:rPr lang="en-US" dirty="0" smtClean="0"/>
              <a:t>Distribute VPLs by tracing paths from the camera</a:t>
            </a:r>
          </a:p>
          <a:p>
            <a:pPr lvl="1"/>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4" name="Title 3"/>
          <p:cNvSpPr>
            <a:spLocks noGrp="1"/>
          </p:cNvSpPr>
          <p:nvPr>
            <p:ph type="title"/>
          </p:nvPr>
        </p:nvSpPr>
        <p:spPr/>
        <p:txBody>
          <a:bodyPr/>
          <a:lstStyle/>
          <a:p>
            <a:r>
              <a:rPr lang="en-US" dirty="0" smtClean="0"/>
              <a:t>Purpose &amp; approach</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bwMode="auto">
          <a:xfrm>
            <a:off x="152400" y="609600"/>
            <a:ext cx="8763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2933700"/>
            <a:ext cx="9144000" cy="990600"/>
          </a:xfrm>
        </p:spPr>
        <p:txBody>
          <a:bodyPr/>
          <a:lstStyle/>
          <a:p>
            <a:r>
              <a:rPr lang="en-US" b="1" dirty="0" smtClean="0"/>
              <a:t>Rejection of unimportant VPLs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Autodesk 360 Rendering</a:t>
            </a:r>
          </a:p>
          <a:p>
            <a:pPr lvl="1"/>
            <a:r>
              <a:rPr lang="en-US" dirty="0" smtClean="0"/>
              <a:t>Covered by Adam later in the course</a:t>
            </a:r>
          </a:p>
          <a:p>
            <a:pPr lvl="1"/>
            <a:endParaRPr lang="en-US" dirty="0" smtClean="0"/>
          </a:p>
          <a:p>
            <a:r>
              <a:rPr lang="en-US" dirty="0" smtClean="0"/>
              <a:t> [</a:t>
            </a:r>
            <a:r>
              <a:rPr lang="en-US" dirty="0" err="1" smtClean="0"/>
              <a:t>Georgiev</a:t>
            </a:r>
            <a:r>
              <a:rPr lang="en-US" dirty="0" smtClean="0"/>
              <a:t> et al., EG 2010] </a:t>
            </a:r>
          </a:p>
          <a:p>
            <a:pPr lvl="1"/>
            <a:r>
              <a:rPr lang="en-US" dirty="0" smtClean="0"/>
              <a:t>Covered on the following slides </a:t>
            </a:r>
            <a:br>
              <a:rPr lang="en-US" dirty="0" smtClean="0"/>
            </a:br>
            <a:r>
              <a:rPr lang="en-US" dirty="0" smtClean="0"/>
              <a:t>(courtesy of </a:t>
            </a:r>
            <a:r>
              <a:rPr lang="en-US" dirty="0" err="1" smtClean="0"/>
              <a:t>Iliyan</a:t>
            </a:r>
            <a:r>
              <a:rPr lang="en-US" dirty="0" smtClean="0"/>
              <a:t> </a:t>
            </a:r>
            <a:r>
              <a:rPr lang="en-US" dirty="0" err="1" smtClean="0"/>
              <a:t>Georgiev</a:t>
            </a:r>
            <a:r>
              <a:rPr lang="en-US" dirty="0" smtClean="0"/>
              <a:t>)</a:t>
            </a:r>
          </a:p>
          <a:p>
            <a:pPr lvl="1"/>
            <a:endParaRPr lang="en-US" dirty="0" smtClean="0"/>
          </a:p>
          <a:p>
            <a:pPr lvl="1"/>
            <a:endParaRPr lang="en-US" dirty="0" smtClean="0"/>
          </a:p>
          <a:p>
            <a:r>
              <a:rPr lang="en-US" dirty="0" smtClean="0"/>
              <a:t>Good for large environments but not for local interactions</a:t>
            </a:r>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8</a:t>
            </a:fld>
            <a:endParaRPr lang="en-US" dirty="0">
              <a:solidFill>
                <a:srgbClr val="FFFFFF"/>
              </a:solidFill>
            </a:endParaRPr>
          </a:p>
        </p:txBody>
      </p:sp>
      <p:sp>
        <p:nvSpPr>
          <p:cNvPr id="4" name="Title 3"/>
          <p:cNvSpPr>
            <a:spLocks noGrp="1"/>
          </p:cNvSpPr>
          <p:nvPr>
            <p:ph type="title"/>
          </p:nvPr>
        </p:nvSpPr>
        <p:spPr/>
        <p:txBody>
          <a:bodyPr/>
          <a:lstStyle/>
          <a:p>
            <a:r>
              <a:rPr lang="en-US" dirty="0" smtClean="0"/>
              <a:t>Rejection of unimportant VPLs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Accept </a:t>
            </a:r>
            <a:r>
              <a:rPr lang="en-US" dirty="0" smtClean="0"/>
              <a:t>VPLs </a:t>
            </a:r>
            <a:r>
              <a:rPr lang="en-US" dirty="0"/>
              <a:t>proportionately to their total image contribution</a:t>
            </a:r>
          </a:p>
          <a:p>
            <a:pPr lvl="1"/>
            <a:r>
              <a:rPr lang="en-US" dirty="0"/>
              <a:t>Reject </a:t>
            </a:r>
            <a:r>
              <a:rPr lang="en-US" dirty="0" smtClean="0"/>
              <a:t>some of those </a:t>
            </a:r>
            <a:r>
              <a:rPr lang="en-US" dirty="0"/>
              <a:t>that contribute less than average</a:t>
            </a:r>
          </a:p>
          <a:p>
            <a:endParaRPr lang="en-US" b="1" dirty="0">
              <a:solidFill>
                <a:srgbClr val="FF9900"/>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9</a:t>
            </a:fld>
            <a:endParaRPr lang="en-US" dirty="0">
              <a:solidFill>
                <a:srgbClr val="FFFFFF"/>
              </a:solidFill>
            </a:endParaRPr>
          </a:p>
        </p:txBody>
      </p:sp>
      <p:sp>
        <p:nvSpPr>
          <p:cNvPr id="4" name="Title 3"/>
          <p:cNvSpPr>
            <a:spLocks noGrp="1"/>
          </p:cNvSpPr>
          <p:nvPr>
            <p:ph type="title"/>
          </p:nvPr>
        </p:nvSpPr>
        <p:spPr/>
        <p:txBody>
          <a:bodyPr/>
          <a:lstStyle/>
          <a:p>
            <a:r>
              <a:rPr lang="en-US" dirty="0"/>
              <a:t>VPL rejection – I</a:t>
            </a:r>
            <a:r>
              <a:rPr lang="en-US" dirty="0" smtClean="0"/>
              <a:t>dea</a:t>
            </a:r>
            <a:endParaRPr lang="cs-CZ" dirty="0"/>
          </a:p>
        </p:txBody>
      </p:sp>
      <p:grpSp>
        <p:nvGrpSpPr>
          <p:cNvPr id="7" name="Group 6"/>
          <p:cNvGrpSpPr/>
          <p:nvPr/>
        </p:nvGrpSpPr>
        <p:grpSpPr>
          <a:xfrm>
            <a:off x="3200400" y="3124200"/>
            <a:ext cx="2895600" cy="2895600"/>
            <a:chOff x="1441450" y="1495425"/>
            <a:chExt cx="4621213" cy="4621213"/>
          </a:xfrm>
        </p:grpSpPr>
        <p:sp>
          <p:nvSpPr>
            <p:cNvPr id="8"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8" name="Straight Connector 27"/>
          <p:cNvCxnSpPr/>
          <p:nvPr/>
        </p:nvCxnSpPr>
        <p:spPr>
          <a:xfrm>
            <a:off x="4592535" y="3455315"/>
            <a:ext cx="1130648" cy="102382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063074" y="4597688"/>
            <a:ext cx="778639" cy="54158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984860" y="3621046"/>
            <a:ext cx="784455" cy="445630"/>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450838" y="3459001"/>
            <a:ext cx="1138016" cy="567168"/>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203258" y="4270057"/>
            <a:ext cx="1082922" cy="58776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Sun 32"/>
          <p:cNvSpPr/>
          <p:nvPr/>
        </p:nvSpPr>
        <p:spPr>
          <a:xfrm>
            <a:off x="3318791" y="389185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Sun 33"/>
          <p:cNvSpPr/>
          <p:nvPr/>
        </p:nvSpPr>
        <p:spPr>
          <a:xfrm>
            <a:off x="4368991" y="32355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Sun 34"/>
          <p:cNvSpPr/>
          <p:nvPr/>
        </p:nvSpPr>
        <p:spPr>
          <a:xfrm>
            <a:off x="4027519" y="4099861"/>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Sun 35"/>
          <p:cNvSpPr/>
          <p:nvPr/>
        </p:nvSpPr>
        <p:spPr>
          <a:xfrm>
            <a:off x="5029200" y="51054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Sun 36"/>
          <p:cNvSpPr/>
          <p:nvPr/>
        </p:nvSpPr>
        <p:spPr>
          <a:xfrm>
            <a:off x="5586688" y="43418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3923118" y="49530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TextBox 49"/>
          <p:cNvSpPr txBox="1"/>
          <p:nvPr/>
        </p:nvSpPr>
        <p:spPr>
          <a:xfrm>
            <a:off x="3136418" y="3505200"/>
            <a:ext cx="673582" cy="1015663"/>
          </a:xfrm>
          <a:prstGeom prst="rect">
            <a:avLst/>
          </a:prstGeom>
          <a:noFill/>
        </p:spPr>
        <p:txBody>
          <a:bodyPr wrap="none" rtlCol="0">
            <a:spAutoFit/>
          </a:bodyPr>
          <a:lstStyle/>
          <a:p>
            <a:r>
              <a:rPr lang="en-US" sz="6000" dirty="0" smtClean="0">
                <a:solidFill>
                  <a:srgbClr val="FF000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FF0000"/>
              </a:solidFill>
              <a:effectLst>
                <a:outerShdw blurRad="38100" dist="38100" dir="2700000" algn="tl">
                  <a:srgbClr val="000000">
                    <a:alpha val="43137"/>
                  </a:srgbClr>
                </a:outerShdw>
              </a:effectLst>
              <a:latin typeface="Wingdings" pitchFamily="2" charset="2"/>
            </a:endParaRPr>
          </a:p>
        </p:txBody>
      </p:sp>
      <p:sp>
        <p:nvSpPr>
          <p:cNvPr id="51" name="TextBox 50"/>
          <p:cNvSpPr txBox="1"/>
          <p:nvPr/>
        </p:nvSpPr>
        <p:spPr>
          <a:xfrm>
            <a:off x="3982699" y="4423439"/>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
        <p:nvSpPr>
          <p:cNvPr id="52" name="TextBox 51"/>
          <p:cNvSpPr txBox="1"/>
          <p:nvPr/>
        </p:nvSpPr>
        <p:spPr>
          <a:xfrm>
            <a:off x="3810000" y="3708737"/>
            <a:ext cx="673582" cy="1015663"/>
          </a:xfrm>
          <a:prstGeom prst="rect">
            <a:avLst/>
          </a:prstGeom>
          <a:noFill/>
        </p:spPr>
        <p:txBody>
          <a:bodyPr wrap="none" rtlCol="0">
            <a:spAutoFit/>
          </a:bodyPr>
          <a:lstStyle/>
          <a:p>
            <a:r>
              <a:rPr lang="en-US" sz="6000" dirty="0" smtClean="0">
                <a:solidFill>
                  <a:srgbClr val="FF000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FF0000"/>
              </a:solidFill>
              <a:effectLst>
                <a:outerShdw blurRad="38100" dist="38100" dir="2700000" algn="tl">
                  <a:srgbClr val="000000">
                    <a:alpha val="43137"/>
                  </a:srgbClr>
                </a:outerShdw>
              </a:effectLst>
              <a:latin typeface="Wingdings" pitchFamily="2" charset="2"/>
            </a:endParaRPr>
          </a:p>
        </p:txBody>
      </p:sp>
      <p:sp>
        <p:nvSpPr>
          <p:cNvPr id="53" name="TextBox 52"/>
          <p:cNvSpPr txBox="1"/>
          <p:nvPr/>
        </p:nvSpPr>
        <p:spPr>
          <a:xfrm>
            <a:off x="5614431" y="3704898"/>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
        <p:nvSpPr>
          <p:cNvPr id="54" name="TextBox 53"/>
          <p:cNvSpPr txBox="1"/>
          <p:nvPr/>
        </p:nvSpPr>
        <p:spPr>
          <a:xfrm>
            <a:off x="5105400" y="4546937"/>
            <a:ext cx="788999" cy="1015663"/>
          </a:xfrm>
          <a:prstGeom prst="rect">
            <a:avLst/>
          </a:prstGeom>
          <a:noFill/>
        </p:spPr>
        <p:txBody>
          <a:bodyPr wrap="none" rtlCol="0">
            <a:spAutoFit/>
          </a:bodyPr>
          <a:lstStyle/>
          <a:p>
            <a:r>
              <a:rPr lang="en-US" sz="6000" dirty="0" smtClean="0">
                <a:solidFill>
                  <a:srgbClr val="00B050"/>
                </a:solidFill>
                <a:effectLst>
                  <a:outerShdw blurRad="38100" dist="38100" dir="2700000" algn="tl">
                    <a:srgbClr val="000000">
                      <a:alpha val="43137"/>
                    </a:srgbClr>
                  </a:outerShdw>
                </a:effectLst>
                <a:latin typeface="Wingdings" pitchFamily="2" charset="2"/>
                <a:sym typeface="Wingdings"/>
              </a:rPr>
              <a:t></a:t>
            </a:r>
            <a:endParaRPr lang="cs-CZ" sz="6000" dirty="0">
              <a:solidFill>
                <a:srgbClr val="00B050"/>
              </a:solidFill>
              <a:effectLst>
                <a:outerShdw blurRad="38100" dist="38100" dir="2700000" algn="tl">
                  <a:srgbClr val="000000">
                    <a:alpha val="43137"/>
                  </a:srgbClr>
                </a:outerShdw>
              </a:effectLst>
              <a:latin typeface="Wingdings" pitchFamily="2" charset="2"/>
            </a:endParaRPr>
          </a:p>
        </p:txBody>
      </p:sp>
    </p:spTree>
    <p:extLst>
      <p:ext uri="{BB962C8B-B14F-4D97-AF65-F5344CB8AC3E}">
        <p14:creationId xmlns:p14="http://schemas.microsoft.com/office/powerpoint/2010/main" val="426439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par>
                          <p:cTn id="47" fill="hold">
                            <p:stCondLst>
                              <p:cond delay="1500"/>
                            </p:stCondLst>
                            <p:childTnLst>
                              <p:par>
                                <p:cTn id="48" presetID="10" presetClass="exit" presetSubtype="0" fill="hold" grpId="1"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500"/>
                                        <p:tgtEl>
                                          <p:spTgt spid="28"/>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3500"/>
                            </p:stCondLst>
                            <p:childTnLst>
                              <p:par>
                                <p:cTn id="64" presetID="22" presetClass="entr" presetSubtype="1"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6" grpId="0" animBg="1"/>
      <p:bldP spid="37" grpId="0" animBg="1"/>
      <p:bldP spid="38" grpId="0" animBg="1"/>
      <p:bldP spid="50" grpId="0"/>
      <p:bldP spid="51" grpId="0"/>
      <p:bldP spid="52" grpId="0"/>
      <p:bldP spid="53" grpId="0"/>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2814</Words>
  <Application>Microsoft Office PowerPoint</Application>
  <PresentationFormat>On-screen Show (4:3)</PresentationFormat>
  <Paragraphs>379</Paragraphs>
  <Slides>37</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Office Theme</vt:lpstr>
      <vt:lpstr>Default Design</vt:lpstr>
      <vt:lpstr>Rovnice</vt:lpstr>
      <vt:lpstr>Improved VPL Distribution</vt:lpstr>
      <vt:lpstr>VPL rendering</vt:lpstr>
      <vt:lpstr>Why alternate VPL distribution?</vt:lpstr>
      <vt:lpstr>Example: Large environments </vt:lpstr>
      <vt:lpstr>Example: Local light inter-reflections</vt:lpstr>
      <vt:lpstr>Purpose &amp; approach</vt:lpstr>
      <vt:lpstr>Rejection of unimportant VPLs</vt:lpstr>
      <vt:lpstr>Rejection of unimportant VPLs</vt:lpstr>
      <vt:lpstr>VPL rejection – Idea</vt:lpstr>
      <vt:lpstr>VPL rejection – Idea</vt:lpstr>
      <vt:lpstr>VPL rejection – Algorithm</vt:lpstr>
      <vt:lpstr>Estimating image contribution</vt:lpstr>
      <vt:lpstr>VPL rejection – Results</vt:lpstr>
      <vt:lpstr>VPL rejection – Conclusion</vt:lpstr>
      <vt:lpstr>Metropolis sampling for VPL distribution</vt:lpstr>
      <vt:lpstr>Metropolis sampling for VPL distrib.</vt:lpstr>
      <vt:lpstr>Metropolis IR – Path mutation</vt:lpstr>
      <vt:lpstr>Metropolis IR – Path mutation</vt:lpstr>
      <vt:lpstr>Metropolis IR – Path mutation</vt:lpstr>
      <vt:lpstr>Metropolis IR – Resulting VPL set</vt:lpstr>
      <vt:lpstr>Metropolis IR  – Results</vt:lpstr>
      <vt:lpstr>VPL rejection vs. Metropolis IR</vt:lpstr>
      <vt:lpstr>Sampling VPLs from the camera  (Local VPLs)</vt:lpstr>
      <vt:lpstr>Sampling VPLs from the camera</vt:lpstr>
      <vt:lpstr>Sampling VPLs from the camera</vt:lpstr>
      <vt:lpstr>[Davidovič et al. 2010]</vt:lpstr>
      <vt:lpstr>Review of compensation</vt:lpstr>
      <vt:lpstr>Local VPLs – Idea</vt:lpstr>
      <vt:lpstr>Local VPLs – Technical solution</vt:lpstr>
      <vt:lpstr>Local VPLs – Technical solution</vt:lpstr>
      <vt:lpstr>The complete local solution</vt:lpstr>
      <vt:lpstr>The complete local solution</vt:lpstr>
      <vt:lpstr>Local VPLs – Results</vt:lpstr>
      <vt:lpstr>Local VPLs – Results</vt:lpstr>
      <vt:lpstr>Local VPLs – Limitations</vt:lpstr>
      <vt:lpstr>Local VPLs – 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Realistic Rendering with Many-Light Metohds - Improved VPL distribution</dc:title>
  <dc:creator>Jaroslav Křivánek</dc:creator>
  <cp:lastModifiedBy>Jaroslav Křivánek</cp:lastModifiedBy>
  <cp:revision>1231</cp:revision>
  <cp:lastPrinted>2012-08-06T13:27:38Z</cp:lastPrinted>
  <dcterms:created xsi:type="dcterms:W3CDTF">2006-08-16T00:00:00Z</dcterms:created>
  <dcterms:modified xsi:type="dcterms:W3CDTF">2012-08-06T13:59:58Z</dcterms:modified>
</cp:coreProperties>
</file>